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42"/>
  </p:handoutMasterIdLst>
  <p:sldIdLst>
    <p:sldId id="325" r:id="rId3"/>
    <p:sldId id="258" r:id="rId4"/>
    <p:sldId id="332" r:id="rId6"/>
    <p:sldId id="260" r:id="rId7"/>
    <p:sldId id="346" r:id="rId8"/>
    <p:sldId id="271" r:id="rId9"/>
    <p:sldId id="353" r:id="rId10"/>
    <p:sldId id="347" r:id="rId11"/>
    <p:sldId id="273" r:id="rId12"/>
    <p:sldId id="456" r:id="rId13"/>
    <p:sldId id="457" r:id="rId14"/>
    <p:sldId id="317" r:id="rId15"/>
    <p:sldId id="458" r:id="rId16"/>
    <p:sldId id="459" r:id="rId17"/>
    <p:sldId id="275" r:id="rId18"/>
    <p:sldId id="431" r:id="rId19"/>
    <p:sldId id="412" r:id="rId20"/>
    <p:sldId id="350" r:id="rId21"/>
    <p:sldId id="287" r:id="rId22"/>
    <p:sldId id="461" r:id="rId23"/>
    <p:sldId id="462" r:id="rId24"/>
    <p:sldId id="434" r:id="rId25"/>
    <p:sldId id="288" r:id="rId26"/>
    <p:sldId id="432" r:id="rId27"/>
    <p:sldId id="433" r:id="rId28"/>
    <p:sldId id="435" r:id="rId29"/>
    <p:sldId id="436" r:id="rId30"/>
    <p:sldId id="354" r:id="rId31"/>
    <p:sldId id="359" r:id="rId32"/>
    <p:sldId id="360" r:id="rId33"/>
    <p:sldId id="460" r:id="rId34"/>
    <p:sldId id="361" r:id="rId35"/>
    <p:sldId id="362" r:id="rId36"/>
    <p:sldId id="363" r:id="rId37"/>
    <p:sldId id="364" r:id="rId38"/>
    <p:sldId id="365" r:id="rId39"/>
    <p:sldId id="366" r:id="rId40"/>
    <p:sldId id="352" r:id="rId41"/>
  </p:sldIdLst>
  <p:sldSz cx="12192000" cy="6858000"/>
  <p:notesSz cx="6858000" cy="9144000"/>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52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EFF6"/>
    <a:srgbClr val="3FCDFF"/>
    <a:srgbClr val="89E0FF"/>
    <a:srgbClr val="DDF8FB"/>
    <a:srgbClr val="BDE7EF"/>
    <a:srgbClr val="ABE9FF"/>
    <a:srgbClr val="EDFBFD"/>
    <a:srgbClr val="00B0F0"/>
    <a:srgbClr val="D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58" autoAdjust="0"/>
    <p:restoredTop sz="93963" autoAdjust="0"/>
  </p:normalViewPr>
  <p:slideViewPr>
    <p:cSldViewPr snapToGrid="0" showGuides="1">
      <p:cViewPr varScale="1">
        <p:scale>
          <a:sx n="64" d="100"/>
          <a:sy n="64" d="100"/>
        </p:scale>
        <p:origin x="720" y="44"/>
      </p:cViewPr>
      <p:guideLst>
        <p:guide orient="horz" pos="2183"/>
        <p:guide pos="3522"/>
      </p:guideLst>
    </p:cSldViewPr>
  </p:slideViewPr>
  <p:notesTextViewPr>
    <p:cViewPr>
      <p:scale>
        <a:sx n="1" d="1"/>
        <a:sy n="1" d="1"/>
      </p:scale>
      <p:origin x="0" y="0"/>
    </p:cViewPr>
  </p:notesTextViewPr>
  <p:notesViewPr>
    <p:cSldViewPr snapToGrid="0">
      <p:cViewPr varScale="1">
        <p:scale>
          <a:sx n="85" d="100"/>
          <a:sy n="85" d="100"/>
        </p:scale>
        <p:origin x="1356" y="6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6" Type="http://schemas.openxmlformats.org/officeDocument/2006/relationships/tags" Target="tags/tag12.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handoutMaster" Target="handoutMasters/handoutMaster1.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483DEC-553D-46ED-B150-F8FFAC2A0DC5}"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4B301B-A8A5-4948-99DE-01F9AED2AABE}"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思源宋体 CN" panose="02020400000000000000" pitchFamily="18"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思源宋体 CN" panose="02020400000000000000" pitchFamily="18" charset="-122"/>
              </a:defRPr>
            </a:lvl1pPr>
          </a:lstStyle>
          <a:p>
            <a:fld id="{54E639BB-65F6-4253-A9C3-A0F524345E7C}"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思源宋体 CN" panose="02020400000000000000" pitchFamily="18"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思源宋体 CN" panose="02020400000000000000" pitchFamily="18" charset="-122"/>
              </a:defRPr>
            </a:lvl1pPr>
          </a:lstStyle>
          <a:p>
            <a:fld id="{745E392B-F5BF-4C59-BE81-44C321D5DD6C}"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思源宋体 CN" panose="02020400000000000000" pitchFamily="18" charset="-122"/>
        <a:cs typeface="+mn-cs"/>
      </a:defRPr>
    </a:lvl1pPr>
    <a:lvl2pPr marL="457200" algn="l" defTabSz="914400" rtl="0" eaLnBrk="1" latinLnBrk="0" hangingPunct="1">
      <a:defRPr sz="1200" kern="1200">
        <a:solidFill>
          <a:schemeClr val="tx1"/>
        </a:solidFill>
        <a:latin typeface="+mn-lt"/>
        <a:ea typeface="思源宋体 CN" panose="02020400000000000000" pitchFamily="18" charset="-122"/>
        <a:cs typeface="+mn-cs"/>
      </a:defRPr>
    </a:lvl2pPr>
    <a:lvl3pPr marL="914400" algn="l" defTabSz="914400" rtl="0" eaLnBrk="1" latinLnBrk="0" hangingPunct="1">
      <a:defRPr sz="1200" kern="1200">
        <a:solidFill>
          <a:schemeClr val="tx1"/>
        </a:solidFill>
        <a:latin typeface="+mn-lt"/>
        <a:ea typeface="思源宋体 CN" panose="02020400000000000000" pitchFamily="18" charset="-122"/>
        <a:cs typeface="+mn-cs"/>
      </a:defRPr>
    </a:lvl3pPr>
    <a:lvl4pPr marL="1371600" algn="l" defTabSz="914400" rtl="0" eaLnBrk="1" latinLnBrk="0" hangingPunct="1">
      <a:defRPr sz="1200" kern="1200">
        <a:solidFill>
          <a:schemeClr val="tx1"/>
        </a:solidFill>
        <a:latin typeface="+mn-lt"/>
        <a:ea typeface="思源宋体 CN" panose="02020400000000000000" pitchFamily="18" charset="-122"/>
        <a:cs typeface="+mn-cs"/>
      </a:defRPr>
    </a:lvl4pPr>
    <a:lvl5pPr marL="1828800" algn="l" defTabSz="914400" rtl="0" eaLnBrk="1" latinLnBrk="0" hangingPunct="1">
      <a:defRPr sz="1200" kern="1200">
        <a:solidFill>
          <a:schemeClr val="tx1"/>
        </a:solidFill>
        <a:latin typeface="+mn-lt"/>
        <a:ea typeface="思源宋体 CN" panose="02020400000000000000" pitchFamily="18"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45E392B-F5BF-4C59-BE81-44C321D5DD6C}" type="slidenum">
              <a:rPr lang="zh-CN" altLang="en-US" smtClean="0"/>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grpSp>
        <p:nvGrpSpPr>
          <p:cNvPr id="14" name="组合 13"/>
          <p:cNvGrpSpPr/>
          <p:nvPr userDrawn="1"/>
        </p:nvGrpSpPr>
        <p:grpSpPr>
          <a:xfrm>
            <a:off x="911938" y="6075868"/>
            <a:ext cx="1631921" cy="1580035"/>
            <a:chOff x="911938" y="6075868"/>
            <a:chExt cx="1631921" cy="1580035"/>
          </a:xfrm>
        </p:grpSpPr>
        <p:sp>
          <p:nvSpPr>
            <p:cNvPr id="15" name="椭圆 14"/>
            <p:cNvSpPr/>
            <p:nvPr/>
          </p:nvSpPr>
          <p:spPr>
            <a:xfrm>
              <a:off x="911938" y="6075868"/>
              <a:ext cx="1631921" cy="1580035"/>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1076464" y="6189676"/>
              <a:ext cx="1302869" cy="13524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椭圆 12"/>
          <p:cNvSpPr/>
          <p:nvPr userDrawn="1"/>
        </p:nvSpPr>
        <p:spPr>
          <a:xfrm>
            <a:off x="4516630" y="-785805"/>
            <a:ext cx="1631921" cy="1580035"/>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userDrawn="1"/>
        </p:nvSpPr>
        <p:spPr>
          <a:xfrm>
            <a:off x="-1" y="0"/>
            <a:ext cx="12192001" cy="6858000"/>
          </a:xfrm>
          <a:prstGeom prst="rect">
            <a:avLst/>
          </a:prstGeom>
          <a:noFill/>
          <a:ln w="57150">
            <a:solidFill>
              <a:srgbClr val="89E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0402549" y="168771"/>
            <a:ext cx="1499400" cy="205925"/>
            <a:chOff x="10402549" y="168771"/>
            <a:chExt cx="1499400" cy="205925"/>
          </a:xfrm>
        </p:grpSpPr>
        <p:sp>
          <p:nvSpPr>
            <p:cNvPr id="2" name="矩形 1"/>
            <p:cNvSpPr/>
            <p:nvPr userDrawn="1"/>
          </p:nvSpPr>
          <p:spPr>
            <a:xfrm>
              <a:off x="11681611" y="168771"/>
              <a:ext cx="220338" cy="205925"/>
            </a:xfrm>
            <a:prstGeom prst="rect">
              <a:avLst/>
            </a:prstGeom>
            <a:solidFill>
              <a:srgbClr val="DDF8F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userDrawn="1"/>
          </p:nvSpPr>
          <p:spPr>
            <a:xfrm>
              <a:off x="10402549" y="168771"/>
              <a:ext cx="220338" cy="20592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userDrawn="1"/>
          </p:nvSpPr>
          <p:spPr>
            <a:xfrm>
              <a:off x="11255257" y="168771"/>
              <a:ext cx="220338" cy="205925"/>
            </a:xfrm>
            <a:prstGeom prst="rect">
              <a:avLst/>
            </a:prstGeom>
            <a:solidFill>
              <a:srgbClr val="89E0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userDrawn="1"/>
          </p:nvSpPr>
          <p:spPr>
            <a:xfrm>
              <a:off x="10828903" y="168771"/>
              <a:ext cx="220338" cy="205925"/>
            </a:xfrm>
            <a:prstGeom prst="rect">
              <a:avLst/>
            </a:prstGeom>
            <a:solidFill>
              <a:srgbClr val="3FCD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userDrawn="1"/>
        </p:nvGrpSpPr>
        <p:grpSpPr>
          <a:xfrm>
            <a:off x="5486400" y="6478575"/>
            <a:ext cx="1499400" cy="205925"/>
            <a:chOff x="10402549" y="168771"/>
            <a:chExt cx="1499400" cy="205925"/>
          </a:xfrm>
        </p:grpSpPr>
        <p:sp>
          <p:nvSpPr>
            <p:cNvPr id="17" name="矩形 16"/>
            <p:cNvSpPr/>
            <p:nvPr userDrawn="1"/>
          </p:nvSpPr>
          <p:spPr>
            <a:xfrm>
              <a:off x="11681611" y="168771"/>
              <a:ext cx="220338" cy="205925"/>
            </a:xfrm>
            <a:prstGeom prst="rect">
              <a:avLst/>
            </a:prstGeom>
            <a:solidFill>
              <a:srgbClr val="DDF8FB"/>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nvSpPr>
          <p:spPr>
            <a:xfrm>
              <a:off x="10402549" y="168771"/>
              <a:ext cx="220338" cy="205925"/>
            </a:xfrm>
            <a:prstGeom prst="rect">
              <a:avLst/>
            </a:prstGeom>
            <a:solidFill>
              <a:srgbClr val="00B0F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userDrawn="1"/>
          </p:nvSpPr>
          <p:spPr>
            <a:xfrm>
              <a:off x="11255257" y="168771"/>
              <a:ext cx="220338" cy="205925"/>
            </a:xfrm>
            <a:prstGeom prst="rect">
              <a:avLst/>
            </a:prstGeom>
            <a:solidFill>
              <a:srgbClr val="89E0FF"/>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userDrawn="1"/>
          </p:nvSpPr>
          <p:spPr>
            <a:xfrm>
              <a:off x="10828903" y="168771"/>
              <a:ext cx="220338" cy="205925"/>
            </a:xfrm>
            <a:prstGeom prst="rect">
              <a:avLst/>
            </a:prstGeom>
            <a:solidFill>
              <a:srgbClr val="3FCDFF"/>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p:cNvGrpSpPr/>
          <p:nvPr userDrawn="1"/>
        </p:nvGrpSpPr>
        <p:grpSpPr>
          <a:xfrm rot="16200000">
            <a:off x="11049287" y="5697403"/>
            <a:ext cx="1499400" cy="205925"/>
            <a:chOff x="10402549" y="168771"/>
            <a:chExt cx="1499400" cy="205925"/>
          </a:xfrm>
        </p:grpSpPr>
        <p:sp>
          <p:nvSpPr>
            <p:cNvPr id="23" name="矩形 22"/>
            <p:cNvSpPr/>
            <p:nvPr userDrawn="1"/>
          </p:nvSpPr>
          <p:spPr>
            <a:xfrm>
              <a:off x="11681611" y="168771"/>
              <a:ext cx="220338" cy="205925"/>
            </a:xfrm>
            <a:prstGeom prst="rect">
              <a:avLst/>
            </a:prstGeom>
            <a:solidFill>
              <a:srgbClr val="DDF8F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userDrawn="1"/>
          </p:nvSpPr>
          <p:spPr>
            <a:xfrm>
              <a:off x="10402549" y="168771"/>
              <a:ext cx="220338" cy="20592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userDrawn="1"/>
          </p:nvSpPr>
          <p:spPr>
            <a:xfrm>
              <a:off x="11255257" y="168771"/>
              <a:ext cx="220338" cy="205925"/>
            </a:xfrm>
            <a:prstGeom prst="rect">
              <a:avLst/>
            </a:prstGeom>
            <a:solidFill>
              <a:srgbClr val="89E0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userDrawn="1"/>
          </p:nvSpPr>
          <p:spPr>
            <a:xfrm>
              <a:off x="10828903" y="168771"/>
              <a:ext cx="220338" cy="205925"/>
            </a:xfrm>
            <a:prstGeom prst="rect">
              <a:avLst/>
            </a:prstGeom>
            <a:solidFill>
              <a:srgbClr val="3FCD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8"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ea typeface="思源宋体 CN" panose="02020400000000000000" pitchFamily="18" charset="-122"/>
              </a:defRPr>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ea typeface="思源宋体 CN" panose="02020400000000000000" pitchFamily="18" charset="-122"/>
              </a:defRPr>
            </a:lvl1pPr>
            <a:lvl2pPr>
              <a:defRPr>
                <a:ea typeface="思源宋体 CN" panose="02020400000000000000" pitchFamily="18" charset="-122"/>
              </a:defRPr>
            </a:lvl2pPr>
            <a:lvl3pPr>
              <a:defRPr>
                <a:ea typeface="思源宋体 CN" panose="02020400000000000000" pitchFamily="18" charset="-122"/>
              </a:defRPr>
            </a:lvl3pPr>
            <a:lvl4pPr>
              <a:defRPr>
                <a:ea typeface="思源宋体 CN" panose="02020400000000000000" pitchFamily="18" charset="-122"/>
              </a:defRPr>
            </a:lvl4pPr>
            <a:lvl5pPr>
              <a:defRPr>
                <a:ea typeface="思源宋体 CN" panose="02020400000000000000" pitchFamily="18"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ea typeface="思源宋体 CN" panose="02020400000000000000" pitchFamily="18" charset="-122"/>
              </a:defRPr>
            </a:lvl1pPr>
          </a:lstStyle>
          <a:p>
            <a:fld id="{6A771047-0C0A-4F73-B03F-1F6775DD9F2A}" type="datetimeFigureOut">
              <a:rPr lang="zh-CN" altLang="en-US" smtClean="0"/>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ea typeface="思源宋体 CN" panose="02020400000000000000" pitchFamily="18"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ea typeface="思源宋体 CN" panose="02020400000000000000" pitchFamily="18" charset="-122"/>
              </a:defRPr>
            </a:lvl1pPr>
          </a:lstStyle>
          <a:p>
            <a:fld id="{D3F1AA0B-2013-4646-93CC-64E87979F222}" type="slidenum">
              <a:rPr lang="zh-CN" altLang="en-US" smtClean="0"/>
            </a:fld>
            <a:endParaRPr lang="zh-CN" altLang="en-US" dirty="0"/>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ea typeface="思源宋体 CN" panose="02020400000000000000" pitchFamily="18" charset="-122"/>
              </a:defRPr>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ea typeface="思源宋体 CN" panose="02020400000000000000" pitchFamily="18" charset="-122"/>
              </a:defRPr>
            </a:lvl1pPr>
            <a:lvl2pPr>
              <a:defRPr>
                <a:ea typeface="思源宋体 CN" panose="02020400000000000000" pitchFamily="18" charset="-122"/>
              </a:defRPr>
            </a:lvl2pPr>
            <a:lvl3pPr>
              <a:defRPr>
                <a:ea typeface="思源宋体 CN" panose="02020400000000000000" pitchFamily="18" charset="-122"/>
              </a:defRPr>
            </a:lvl3pPr>
            <a:lvl4pPr>
              <a:defRPr>
                <a:ea typeface="思源宋体 CN" panose="02020400000000000000" pitchFamily="18" charset="-122"/>
              </a:defRPr>
            </a:lvl4pPr>
            <a:lvl5pPr>
              <a:defRPr>
                <a:ea typeface="思源宋体 CN" panose="02020400000000000000" pitchFamily="18"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ea typeface="思源宋体 CN" panose="02020400000000000000" pitchFamily="18" charset="-122"/>
              </a:defRPr>
            </a:lvl1pPr>
          </a:lstStyle>
          <a:p>
            <a:fld id="{6A771047-0C0A-4F73-B03F-1F6775DD9F2A}" type="datetimeFigureOut">
              <a:rPr lang="zh-CN" altLang="en-US" smtClean="0"/>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ea typeface="思源宋体 CN" panose="02020400000000000000" pitchFamily="18"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ea typeface="思源宋体 CN" panose="02020400000000000000" pitchFamily="18" charset="-122"/>
              </a:defRPr>
            </a:lvl1pPr>
          </a:lstStyle>
          <a:p>
            <a:fld id="{D3F1AA0B-2013-4646-93CC-64E87979F222}" type="slidenum">
              <a:rPr lang="zh-CN" altLang="en-US" smtClean="0"/>
            </a:fld>
            <a:endParaRPr lang="zh-CN" altLang="en-US" dirty="0"/>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a:lstStyle>
            <a:lvl1pPr algn="ctr">
              <a:defRPr sz="3200">
                <a:solidFill>
                  <a:schemeClr val="tx1"/>
                </a:solidFill>
                <a:latin typeface="+mj-ea"/>
                <a:ea typeface="+mj-ea"/>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55" name="任意多边形 54"/>
          <p:cNvSpPr/>
          <p:nvPr userDrawn="1"/>
        </p:nvSpPr>
        <p:spPr>
          <a:xfrm>
            <a:off x="5421944" y="834887"/>
            <a:ext cx="6902578" cy="7047765"/>
          </a:xfrm>
          <a:custGeom>
            <a:avLst/>
            <a:gdLst>
              <a:gd name="connsiteX0" fmla="*/ 6730299 w 6902578"/>
              <a:gd name="connsiteY0" fmla="*/ 0 h 7047765"/>
              <a:gd name="connsiteX1" fmla="*/ 5179795 w 6902578"/>
              <a:gd name="connsiteY1" fmla="*/ 1152939 h 7047765"/>
              <a:gd name="connsiteX2" fmla="*/ 4530439 w 6902578"/>
              <a:gd name="connsiteY2" fmla="*/ 2544417 h 7047765"/>
              <a:gd name="connsiteX3" fmla="*/ 1641465 w 6902578"/>
              <a:gd name="connsiteY3" fmla="*/ 4174435 h 7047765"/>
              <a:gd name="connsiteX4" fmla="*/ 210230 w 6902578"/>
              <a:gd name="connsiteY4" fmla="*/ 6096000 h 7047765"/>
              <a:gd name="connsiteX5" fmla="*/ 740317 w 6902578"/>
              <a:gd name="connsiteY5" fmla="*/ 6877878 h 7047765"/>
              <a:gd name="connsiteX6" fmla="*/ 6902578 w 6902578"/>
              <a:gd name="connsiteY6" fmla="*/ 6400800 h 704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2578" h="7047765">
                <a:moveTo>
                  <a:pt x="6730299" y="0"/>
                </a:moveTo>
                <a:cubicBezTo>
                  <a:pt x="6138368" y="364435"/>
                  <a:pt x="5546438" y="728870"/>
                  <a:pt x="5179795" y="1152939"/>
                </a:cubicBezTo>
                <a:cubicBezTo>
                  <a:pt x="4813152" y="1577008"/>
                  <a:pt x="5120161" y="2040834"/>
                  <a:pt x="4530439" y="2544417"/>
                </a:cubicBezTo>
                <a:cubicBezTo>
                  <a:pt x="3940717" y="3048000"/>
                  <a:pt x="2361500" y="3582505"/>
                  <a:pt x="1641465" y="4174435"/>
                </a:cubicBezTo>
                <a:cubicBezTo>
                  <a:pt x="921430" y="4766365"/>
                  <a:pt x="360421" y="5645426"/>
                  <a:pt x="210230" y="6096000"/>
                </a:cubicBezTo>
                <a:cubicBezTo>
                  <a:pt x="60039" y="6546574"/>
                  <a:pt x="-375074" y="6827078"/>
                  <a:pt x="740317" y="6877878"/>
                </a:cubicBezTo>
                <a:cubicBezTo>
                  <a:pt x="1855708" y="6928678"/>
                  <a:pt x="5857865" y="7438887"/>
                  <a:pt x="6902578" y="6400800"/>
                </a:cubicBezTo>
              </a:path>
            </a:pathLst>
          </a:custGeom>
          <a:solidFill>
            <a:srgbClr val="DDF8FB">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userDrawn="1"/>
        </p:nvSpPr>
        <p:spPr>
          <a:xfrm>
            <a:off x="-1" y="0"/>
            <a:ext cx="12192001" cy="6858000"/>
          </a:xfrm>
          <a:prstGeom prst="rect">
            <a:avLst/>
          </a:prstGeom>
          <a:noFill/>
          <a:ln w="57150">
            <a:solidFill>
              <a:srgbClr val="89E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8" name="图片 4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72326"/>
            <a:ext cx="12192000" cy="1185674"/>
          </a:xfrm>
          <a:prstGeom prst="rect">
            <a:avLst/>
          </a:prstGeom>
        </p:spPr>
      </p:pic>
      <p:grpSp>
        <p:nvGrpSpPr>
          <p:cNvPr id="49" name="组合 48"/>
          <p:cNvGrpSpPr/>
          <p:nvPr userDrawn="1"/>
        </p:nvGrpSpPr>
        <p:grpSpPr>
          <a:xfrm>
            <a:off x="10402549" y="168771"/>
            <a:ext cx="1499400" cy="205925"/>
            <a:chOff x="10402549" y="168771"/>
            <a:chExt cx="1499400" cy="205925"/>
          </a:xfrm>
        </p:grpSpPr>
        <p:sp>
          <p:nvSpPr>
            <p:cNvPr id="50" name="矩形 49"/>
            <p:cNvSpPr/>
            <p:nvPr userDrawn="1"/>
          </p:nvSpPr>
          <p:spPr>
            <a:xfrm>
              <a:off x="11681611" y="168771"/>
              <a:ext cx="220338" cy="205925"/>
            </a:xfrm>
            <a:prstGeom prst="rect">
              <a:avLst/>
            </a:prstGeom>
            <a:solidFill>
              <a:srgbClr val="DDF8F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userDrawn="1"/>
          </p:nvSpPr>
          <p:spPr>
            <a:xfrm>
              <a:off x="10402549" y="168771"/>
              <a:ext cx="220338" cy="20592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userDrawn="1"/>
          </p:nvSpPr>
          <p:spPr>
            <a:xfrm>
              <a:off x="11255257" y="168771"/>
              <a:ext cx="220338" cy="205925"/>
            </a:xfrm>
            <a:prstGeom prst="rect">
              <a:avLst/>
            </a:prstGeom>
            <a:solidFill>
              <a:srgbClr val="89E0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userDrawn="1"/>
          </p:nvSpPr>
          <p:spPr>
            <a:xfrm>
              <a:off x="10828903" y="168771"/>
              <a:ext cx="220338" cy="205925"/>
            </a:xfrm>
            <a:prstGeom prst="rect">
              <a:avLst/>
            </a:prstGeom>
            <a:solidFill>
              <a:srgbClr val="3FCD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6" name="组合 55"/>
          <p:cNvGrpSpPr/>
          <p:nvPr userDrawn="1"/>
        </p:nvGrpSpPr>
        <p:grpSpPr>
          <a:xfrm rot="5400000">
            <a:off x="-533446" y="4064721"/>
            <a:ext cx="1499400" cy="205925"/>
            <a:chOff x="10402549" y="168771"/>
            <a:chExt cx="1499400" cy="205925"/>
          </a:xfrm>
        </p:grpSpPr>
        <p:sp>
          <p:nvSpPr>
            <p:cNvPr id="57" name="矩形 56"/>
            <p:cNvSpPr/>
            <p:nvPr userDrawn="1"/>
          </p:nvSpPr>
          <p:spPr>
            <a:xfrm>
              <a:off x="11681611" y="168771"/>
              <a:ext cx="220338" cy="205925"/>
            </a:xfrm>
            <a:prstGeom prst="rect">
              <a:avLst/>
            </a:prstGeom>
            <a:solidFill>
              <a:srgbClr val="DDF8F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userDrawn="1"/>
          </p:nvSpPr>
          <p:spPr>
            <a:xfrm>
              <a:off x="10402549" y="168771"/>
              <a:ext cx="220338" cy="20592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userDrawn="1"/>
          </p:nvSpPr>
          <p:spPr>
            <a:xfrm>
              <a:off x="11255257" y="168771"/>
              <a:ext cx="220338" cy="205925"/>
            </a:xfrm>
            <a:prstGeom prst="rect">
              <a:avLst/>
            </a:prstGeom>
            <a:solidFill>
              <a:srgbClr val="89E0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p:cNvSpPr/>
            <p:nvPr userDrawn="1"/>
          </p:nvSpPr>
          <p:spPr>
            <a:xfrm>
              <a:off x="10828903" y="168771"/>
              <a:ext cx="220338" cy="205925"/>
            </a:xfrm>
            <a:prstGeom prst="rect">
              <a:avLst/>
            </a:prstGeom>
            <a:solidFill>
              <a:srgbClr val="3FCD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left)">
                                      <p:cBhvr>
                                        <p:cTn id="11" dur="500"/>
                                        <p:tgtEl>
                                          <p:spTgt spid="49"/>
                                        </p:tgtEl>
                                      </p:cBhvr>
                                    </p:animEffect>
                                  </p:childTnLst>
                                </p:cTn>
                              </p:par>
                              <p:par>
                                <p:cTn id="12" presetID="22" presetClass="entr" presetSubtype="1" fill="hold" nodeType="with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wipe(up)">
                                      <p:cBhvr>
                                        <p:cTn id="1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grpSp>
        <p:nvGrpSpPr>
          <p:cNvPr id="3" name="组合 2"/>
          <p:cNvGrpSpPr/>
          <p:nvPr userDrawn="1"/>
        </p:nvGrpSpPr>
        <p:grpSpPr>
          <a:xfrm>
            <a:off x="4382257" y="6075868"/>
            <a:ext cx="1631921" cy="1580035"/>
            <a:chOff x="911938" y="6075868"/>
            <a:chExt cx="1631921" cy="1580035"/>
          </a:xfrm>
        </p:grpSpPr>
        <p:sp>
          <p:nvSpPr>
            <p:cNvPr id="4" name="椭圆 3"/>
            <p:cNvSpPr/>
            <p:nvPr/>
          </p:nvSpPr>
          <p:spPr>
            <a:xfrm>
              <a:off x="911938" y="6075868"/>
              <a:ext cx="1631921" cy="1580035"/>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1076464" y="6189676"/>
              <a:ext cx="1302869" cy="13524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椭圆 5"/>
          <p:cNvSpPr/>
          <p:nvPr userDrawn="1"/>
        </p:nvSpPr>
        <p:spPr>
          <a:xfrm>
            <a:off x="873285" y="-783248"/>
            <a:ext cx="1631921" cy="1580035"/>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nvSpPr>
        <p:spPr>
          <a:xfrm>
            <a:off x="-1" y="0"/>
            <a:ext cx="12192001" cy="6858000"/>
          </a:xfrm>
          <a:prstGeom prst="rect">
            <a:avLst/>
          </a:prstGeom>
          <a:noFill/>
          <a:ln w="57150">
            <a:solidFill>
              <a:srgbClr val="89E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userDrawn="1"/>
        </p:nvGrpSpPr>
        <p:grpSpPr>
          <a:xfrm>
            <a:off x="10402549" y="168771"/>
            <a:ext cx="1499400" cy="205925"/>
            <a:chOff x="10402549" y="168771"/>
            <a:chExt cx="1499400" cy="205925"/>
          </a:xfrm>
        </p:grpSpPr>
        <p:sp>
          <p:nvSpPr>
            <p:cNvPr id="8" name="矩形 7"/>
            <p:cNvSpPr/>
            <p:nvPr userDrawn="1"/>
          </p:nvSpPr>
          <p:spPr>
            <a:xfrm>
              <a:off x="11681611" y="168771"/>
              <a:ext cx="220338" cy="205925"/>
            </a:xfrm>
            <a:prstGeom prst="rect">
              <a:avLst/>
            </a:prstGeom>
            <a:solidFill>
              <a:srgbClr val="DDF8F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10402549" y="168771"/>
              <a:ext cx="220338" cy="20592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11255257" y="168771"/>
              <a:ext cx="220338" cy="205925"/>
            </a:xfrm>
            <a:prstGeom prst="rect">
              <a:avLst/>
            </a:prstGeom>
            <a:solidFill>
              <a:srgbClr val="89E0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10828903" y="168771"/>
              <a:ext cx="220338" cy="205925"/>
            </a:xfrm>
            <a:prstGeom prst="rect">
              <a:avLst/>
            </a:prstGeom>
            <a:solidFill>
              <a:srgbClr val="3FCD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userDrawn="1"/>
        </p:nvGrpSpPr>
        <p:grpSpPr>
          <a:xfrm flipH="1">
            <a:off x="338943" y="6367941"/>
            <a:ext cx="1499400" cy="205925"/>
            <a:chOff x="10402549" y="168771"/>
            <a:chExt cx="1499400" cy="205925"/>
          </a:xfrm>
        </p:grpSpPr>
        <p:sp>
          <p:nvSpPr>
            <p:cNvPr id="13" name="矩形 12"/>
            <p:cNvSpPr/>
            <p:nvPr userDrawn="1"/>
          </p:nvSpPr>
          <p:spPr>
            <a:xfrm>
              <a:off x="11681611" y="168771"/>
              <a:ext cx="220338" cy="205925"/>
            </a:xfrm>
            <a:prstGeom prst="rect">
              <a:avLst/>
            </a:prstGeom>
            <a:solidFill>
              <a:srgbClr val="DDF8F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userDrawn="1"/>
          </p:nvSpPr>
          <p:spPr>
            <a:xfrm>
              <a:off x="10402549" y="168771"/>
              <a:ext cx="220338" cy="20592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userDrawn="1"/>
          </p:nvSpPr>
          <p:spPr>
            <a:xfrm>
              <a:off x="11255257" y="168771"/>
              <a:ext cx="220338" cy="205925"/>
            </a:xfrm>
            <a:prstGeom prst="rect">
              <a:avLst/>
            </a:prstGeom>
            <a:solidFill>
              <a:srgbClr val="89E0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userDrawn="1"/>
          </p:nvSpPr>
          <p:spPr>
            <a:xfrm>
              <a:off x="10828903" y="168771"/>
              <a:ext cx="220338" cy="205925"/>
            </a:xfrm>
            <a:prstGeom prst="rect">
              <a:avLst/>
            </a:prstGeom>
            <a:solidFill>
              <a:srgbClr val="3FCD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userDrawn="1"/>
        </p:nvGrpSpPr>
        <p:grpSpPr>
          <a:xfrm rot="16200000">
            <a:off x="-518982" y="1021433"/>
            <a:ext cx="1499400" cy="205925"/>
            <a:chOff x="10402549" y="168771"/>
            <a:chExt cx="1499400" cy="205925"/>
          </a:xfrm>
        </p:grpSpPr>
        <p:sp>
          <p:nvSpPr>
            <p:cNvPr id="19" name="矩形 18"/>
            <p:cNvSpPr/>
            <p:nvPr userDrawn="1"/>
          </p:nvSpPr>
          <p:spPr>
            <a:xfrm>
              <a:off x="11681611" y="168771"/>
              <a:ext cx="220338" cy="205925"/>
            </a:xfrm>
            <a:prstGeom prst="rect">
              <a:avLst/>
            </a:prstGeom>
            <a:solidFill>
              <a:srgbClr val="DDF8F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userDrawn="1"/>
          </p:nvSpPr>
          <p:spPr>
            <a:xfrm>
              <a:off x="10402549" y="168771"/>
              <a:ext cx="220338" cy="20592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userDrawn="1"/>
          </p:nvSpPr>
          <p:spPr>
            <a:xfrm>
              <a:off x="11255257" y="168771"/>
              <a:ext cx="220338" cy="205925"/>
            </a:xfrm>
            <a:prstGeom prst="rect">
              <a:avLst/>
            </a:prstGeom>
            <a:solidFill>
              <a:srgbClr val="89E0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userDrawn="1"/>
          </p:nvSpPr>
          <p:spPr>
            <a:xfrm>
              <a:off x="10828903" y="168771"/>
              <a:ext cx="220338" cy="205925"/>
            </a:xfrm>
            <a:prstGeom prst="rect">
              <a:avLst/>
            </a:prstGeom>
            <a:solidFill>
              <a:srgbClr val="3FCD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right)">
                                      <p:cBhvr>
                                        <p:cTn id="10" dur="500"/>
                                        <p:tgtEl>
                                          <p:spTgt spid="12"/>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8"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sp>
        <p:nvSpPr>
          <p:cNvPr id="58" name="矩形 57"/>
          <p:cNvSpPr/>
          <p:nvPr userDrawn="1"/>
        </p:nvSpPr>
        <p:spPr>
          <a:xfrm>
            <a:off x="-1" y="0"/>
            <a:ext cx="12192001" cy="6858000"/>
          </a:xfrm>
          <a:prstGeom prst="rect">
            <a:avLst/>
          </a:prstGeom>
          <a:noFill/>
          <a:ln w="57150">
            <a:solidFill>
              <a:srgbClr val="89E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5" name="组合 94"/>
          <p:cNvGrpSpPr/>
          <p:nvPr userDrawn="1"/>
        </p:nvGrpSpPr>
        <p:grpSpPr>
          <a:xfrm>
            <a:off x="-260900" y="-248382"/>
            <a:ext cx="2863824" cy="2846316"/>
            <a:chOff x="-260900" y="-248382"/>
            <a:chExt cx="2863824" cy="2846316"/>
          </a:xfrm>
        </p:grpSpPr>
        <p:grpSp>
          <p:nvGrpSpPr>
            <p:cNvPr id="96" name="组合 95"/>
            <p:cNvGrpSpPr/>
            <p:nvPr userDrawn="1"/>
          </p:nvGrpSpPr>
          <p:grpSpPr>
            <a:xfrm>
              <a:off x="-260900" y="-248382"/>
              <a:ext cx="2863824" cy="2846316"/>
              <a:chOff x="-260900" y="-248382"/>
              <a:chExt cx="2863824" cy="2846316"/>
            </a:xfrm>
          </p:grpSpPr>
          <p:sp>
            <p:nvSpPr>
              <p:cNvPr id="98" name="矩形 97"/>
              <p:cNvSpPr/>
              <p:nvPr userDrawn="1"/>
            </p:nvSpPr>
            <p:spPr>
              <a:xfrm rot="2766457">
                <a:off x="95458" y="1102024"/>
                <a:ext cx="470524" cy="46989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98"/>
              <p:cNvSpPr/>
              <p:nvPr userDrawn="1"/>
            </p:nvSpPr>
            <p:spPr>
              <a:xfrm rot="2766457">
                <a:off x="1425491" y="450107"/>
                <a:ext cx="470524" cy="469898"/>
              </a:xfrm>
              <a:prstGeom prst="rect">
                <a:avLst/>
              </a:prstGeom>
              <a:solidFill>
                <a:srgbClr val="3F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99"/>
              <p:cNvSpPr/>
              <p:nvPr userDrawn="1"/>
            </p:nvSpPr>
            <p:spPr>
              <a:xfrm rot="2766457">
                <a:off x="762006" y="429916"/>
                <a:ext cx="470524" cy="469898"/>
              </a:xfrm>
              <a:prstGeom prst="rect">
                <a:avLst/>
              </a:prstGeom>
              <a:solidFill>
                <a:srgbClr val="89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0"/>
              <p:cNvSpPr/>
              <p:nvPr userDrawn="1"/>
            </p:nvSpPr>
            <p:spPr>
              <a:xfrm rot="2766457">
                <a:off x="97160" y="429913"/>
                <a:ext cx="470524" cy="469898"/>
              </a:xfrm>
              <a:prstGeom prst="rect">
                <a:avLst/>
              </a:prstGeom>
              <a:solidFill>
                <a:srgbClr val="DDF8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1"/>
              <p:cNvSpPr/>
              <p:nvPr userDrawn="1"/>
            </p:nvSpPr>
            <p:spPr>
              <a:xfrm rot="2766457">
                <a:off x="1093067" y="762432"/>
                <a:ext cx="470524" cy="469898"/>
              </a:xfrm>
              <a:prstGeom prst="rect">
                <a:avLst/>
              </a:prstGeom>
              <a:solidFill>
                <a:srgbClr val="00B0F0"/>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矩形 102"/>
              <p:cNvSpPr/>
              <p:nvPr userDrawn="1"/>
            </p:nvSpPr>
            <p:spPr>
              <a:xfrm rot="2766457">
                <a:off x="428223" y="95466"/>
                <a:ext cx="470524" cy="469898"/>
              </a:xfrm>
              <a:prstGeom prst="rect">
                <a:avLst/>
              </a:prstGeom>
              <a:solidFill>
                <a:srgbClr val="3FCDFF"/>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103"/>
              <p:cNvSpPr/>
              <p:nvPr userDrawn="1"/>
            </p:nvSpPr>
            <p:spPr>
              <a:xfrm rot="2766457">
                <a:off x="750061" y="440011"/>
                <a:ext cx="470524" cy="469898"/>
              </a:xfrm>
              <a:prstGeom prst="rect">
                <a:avLst/>
              </a:prstGeom>
              <a:solidFill>
                <a:srgbClr val="89E0FF"/>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矩形 104"/>
              <p:cNvSpPr/>
              <p:nvPr userDrawn="1"/>
            </p:nvSpPr>
            <p:spPr>
              <a:xfrm rot="2766457">
                <a:off x="1092388" y="97482"/>
                <a:ext cx="470524" cy="469898"/>
              </a:xfrm>
              <a:prstGeom prst="rect">
                <a:avLst/>
              </a:prstGeom>
              <a:solidFill>
                <a:srgbClr val="DDF8FB"/>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5"/>
              <p:cNvSpPr/>
              <p:nvPr userDrawn="1"/>
            </p:nvSpPr>
            <p:spPr>
              <a:xfrm rot="2766457">
                <a:off x="748776" y="1103951"/>
                <a:ext cx="470524" cy="469898"/>
              </a:xfrm>
              <a:prstGeom prst="rect">
                <a:avLst/>
              </a:prstGeom>
              <a:solidFill>
                <a:srgbClr val="DDF8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矩形 106"/>
              <p:cNvSpPr/>
              <p:nvPr userDrawn="1"/>
            </p:nvSpPr>
            <p:spPr>
              <a:xfrm rot="2766457">
                <a:off x="404484" y="1441701"/>
                <a:ext cx="470524" cy="469898"/>
              </a:xfrm>
              <a:prstGeom prst="rect">
                <a:avLst/>
              </a:prstGeom>
              <a:solidFill>
                <a:srgbClr val="3FCDFF"/>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7"/>
              <p:cNvSpPr/>
              <p:nvPr userDrawn="1"/>
            </p:nvSpPr>
            <p:spPr>
              <a:xfrm rot="2766457">
                <a:off x="1439893" y="-227702"/>
                <a:ext cx="470524" cy="46989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8"/>
              <p:cNvSpPr/>
              <p:nvPr userDrawn="1"/>
            </p:nvSpPr>
            <p:spPr>
              <a:xfrm rot="2766457">
                <a:off x="103681" y="-248069"/>
                <a:ext cx="470524" cy="46989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矩形 109"/>
              <p:cNvSpPr/>
              <p:nvPr userDrawn="1"/>
            </p:nvSpPr>
            <p:spPr>
              <a:xfrm rot="2766457">
                <a:off x="-243817" y="769590"/>
                <a:ext cx="470524" cy="469898"/>
              </a:xfrm>
              <a:prstGeom prst="rect">
                <a:avLst/>
              </a:prstGeom>
              <a:solidFill>
                <a:srgbClr val="89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p:cNvSpPr/>
              <p:nvPr userDrawn="1"/>
            </p:nvSpPr>
            <p:spPr>
              <a:xfrm rot="2766457">
                <a:off x="1774340" y="119603"/>
                <a:ext cx="470524" cy="469898"/>
              </a:xfrm>
              <a:prstGeom prst="rect">
                <a:avLst/>
              </a:prstGeom>
              <a:solidFill>
                <a:srgbClr val="89E0FF"/>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1"/>
              <p:cNvSpPr/>
              <p:nvPr userDrawn="1"/>
            </p:nvSpPr>
            <p:spPr>
              <a:xfrm rot="2766457">
                <a:off x="-243816" y="1427210"/>
                <a:ext cx="470524" cy="469898"/>
              </a:xfrm>
              <a:prstGeom prst="rect">
                <a:avLst/>
              </a:prstGeom>
              <a:solidFill>
                <a:srgbClr val="DDF8FB"/>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p:cNvSpPr/>
              <p:nvPr userDrawn="1"/>
            </p:nvSpPr>
            <p:spPr>
              <a:xfrm rot="2766457">
                <a:off x="72061" y="1793187"/>
                <a:ext cx="470524" cy="46989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3"/>
              <p:cNvSpPr/>
              <p:nvPr userDrawn="1"/>
            </p:nvSpPr>
            <p:spPr>
              <a:xfrm rot="2766457">
                <a:off x="-261213" y="2127723"/>
                <a:ext cx="470524" cy="469898"/>
              </a:xfrm>
              <a:prstGeom prst="rect">
                <a:avLst/>
              </a:prstGeom>
              <a:solidFill>
                <a:srgbClr val="89E0FF"/>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矩形 114"/>
              <p:cNvSpPr/>
              <p:nvPr userDrawn="1"/>
            </p:nvSpPr>
            <p:spPr>
              <a:xfrm rot="2766457">
                <a:off x="767167" y="-221317"/>
                <a:ext cx="470524" cy="469898"/>
              </a:xfrm>
              <a:prstGeom prst="rect">
                <a:avLst/>
              </a:prstGeom>
              <a:solidFill>
                <a:srgbClr val="89E0FF"/>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115"/>
              <p:cNvSpPr/>
              <p:nvPr userDrawn="1"/>
            </p:nvSpPr>
            <p:spPr>
              <a:xfrm rot="2766457">
                <a:off x="-232002" y="90236"/>
                <a:ext cx="470524" cy="469898"/>
              </a:xfrm>
              <a:prstGeom prst="rect">
                <a:avLst/>
              </a:prstGeom>
              <a:solidFill>
                <a:srgbClr val="00B0F0"/>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6"/>
              <p:cNvSpPr/>
              <p:nvPr userDrawn="1"/>
            </p:nvSpPr>
            <p:spPr>
              <a:xfrm rot="2766457">
                <a:off x="2132713" y="-221317"/>
                <a:ext cx="470524" cy="469898"/>
              </a:xfrm>
              <a:prstGeom prst="rect">
                <a:avLst/>
              </a:prstGeom>
              <a:solidFill>
                <a:srgbClr val="3F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7" name="矩形 96"/>
            <p:cNvSpPr/>
            <p:nvPr userDrawn="1"/>
          </p:nvSpPr>
          <p:spPr>
            <a:xfrm rot="2766457">
              <a:off x="404409" y="781852"/>
              <a:ext cx="470524" cy="469898"/>
            </a:xfrm>
            <a:prstGeom prst="rect">
              <a:avLst/>
            </a:prstGeom>
            <a:solidFill>
              <a:srgbClr val="00B0F0"/>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8" name="组合 117"/>
          <p:cNvGrpSpPr/>
          <p:nvPr userDrawn="1"/>
        </p:nvGrpSpPr>
        <p:grpSpPr>
          <a:xfrm>
            <a:off x="9570547" y="4330484"/>
            <a:ext cx="2863824" cy="2846316"/>
            <a:chOff x="9570547" y="4330484"/>
            <a:chExt cx="2863824" cy="2846316"/>
          </a:xfrm>
        </p:grpSpPr>
        <p:grpSp>
          <p:nvGrpSpPr>
            <p:cNvPr id="119" name="组合 118"/>
            <p:cNvGrpSpPr/>
            <p:nvPr userDrawn="1"/>
          </p:nvGrpSpPr>
          <p:grpSpPr>
            <a:xfrm rot="10800000">
              <a:off x="9570547" y="4330484"/>
              <a:ext cx="2863824" cy="2846316"/>
              <a:chOff x="-260900" y="-248382"/>
              <a:chExt cx="2863824" cy="2846316"/>
            </a:xfrm>
          </p:grpSpPr>
          <p:sp>
            <p:nvSpPr>
              <p:cNvPr id="121" name="矩形 120"/>
              <p:cNvSpPr/>
              <p:nvPr userDrawn="1"/>
            </p:nvSpPr>
            <p:spPr>
              <a:xfrm rot="2766457">
                <a:off x="95458" y="1102024"/>
                <a:ext cx="470524" cy="46989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1"/>
              <p:cNvSpPr/>
              <p:nvPr userDrawn="1"/>
            </p:nvSpPr>
            <p:spPr>
              <a:xfrm rot="2766457">
                <a:off x="1425491" y="450107"/>
                <a:ext cx="470524" cy="469898"/>
              </a:xfrm>
              <a:prstGeom prst="rect">
                <a:avLst/>
              </a:prstGeom>
              <a:solidFill>
                <a:srgbClr val="3F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2"/>
              <p:cNvSpPr/>
              <p:nvPr userDrawn="1"/>
            </p:nvSpPr>
            <p:spPr>
              <a:xfrm rot="2766457">
                <a:off x="762006" y="429916"/>
                <a:ext cx="470524" cy="469898"/>
              </a:xfrm>
              <a:prstGeom prst="rect">
                <a:avLst/>
              </a:prstGeom>
              <a:solidFill>
                <a:srgbClr val="89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userDrawn="1"/>
            </p:nvSpPr>
            <p:spPr>
              <a:xfrm rot="2766457">
                <a:off x="97160" y="429913"/>
                <a:ext cx="470524" cy="469898"/>
              </a:xfrm>
              <a:prstGeom prst="rect">
                <a:avLst/>
              </a:prstGeom>
              <a:solidFill>
                <a:srgbClr val="DDF8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矩形 124"/>
              <p:cNvSpPr/>
              <p:nvPr userDrawn="1"/>
            </p:nvSpPr>
            <p:spPr>
              <a:xfrm rot="2766457">
                <a:off x="1093067" y="762432"/>
                <a:ext cx="470524" cy="469898"/>
              </a:xfrm>
              <a:prstGeom prst="rect">
                <a:avLst/>
              </a:prstGeom>
              <a:solidFill>
                <a:srgbClr val="00B0F0"/>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矩形 125"/>
              <p:cNvSpPr/>
              <p:nvPr userDrawn="1"/>
            </p:nvSpPr>
            <p:spPr>
              <a:xfrm rot="2766457">
                <a:off x="428223" y="95466"/>
                <a:ext cx="470524" cy="469898"/>
              </a:xfrm>
              <a:prstGeom prst="rect">
                <a:avLst/>
              </a:prstGeom>
              <a:solidFill>
                <a:srgbClr val="3FCDFF"/>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126"/>
              <p:cNvSpPr/>
              <p:nvPr userDrawn="1"/>
            </p:nvSpPr>
            <p:spPr>
              <a:xfrm rot="2766457">
                <a:off x="750061" y="440011"/>
                <a:ext cx="470524" cy="469898"/>
              </a:xfrm>
              <a:prstGeom prst="rect">
                <a:avLst/>
              </a:prstGeom>
              <a:solidFill>
                <a:srgbClr val="89E0FF"/>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矩形 127"/>
              <p:cNvSpPr/>
              <p:nvPr userDrawn="1"/>
            </p:nvSpPr>
            <p:spPr>
              <a:xfrm rot="2766457">
                <a:off x="1092388" y="97482"/>
                <a:ext cx="470524" cy="469898"/>
              </a:xfrm>
              <a:prstGeom prst="rect">
                <a:avLst/>
              </a:prstGeom>
              <a:solidFill>
                <a:srgbClr val="DDF8FB"/>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p:cNvSpPr/>
              <p:nvPr userDrawn="1"/>
            </p:nvSpPr>
            <p:spPr>
              <a:xfrm rot="2766457">
                <a:off x="748776" y="1103951"/>
                <a:ext cx="470524" cy="469898"/>
              </a:xfrm>
              <a:prstGeom prst="rect">
                <a:avLst/>
              </a:prstGeom>
              <a:solidFill>
                <a:srgbClr val="DDF8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矩形 129"/>
              <p:cNvSpPr/>
              <p:nvPr userDrawn="1"/>
            </p:nvSpPr>
            <p:spPr>
              <a:xfrm rot="2766457">
                <a:off x="404484" y="1441701"/>
                <a:ext cx="470524" cy="469898"/>
              </a:xfrm>
              <a:prstGeom prst="rect">
                <a:avLst/>
              </a:prstGeom>
              <a:solidFill>
                <a:srgbClr val="3FCDFF"/>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矩形 130"/>
              <p:cNvSpPr/>
              <p:nvPr userDrawn="1"/>
            </p:nvSpPr>
            <p:spPr>
              <a:xfrm rot="2766457">
                <a:off x="1439893" y="-227702"/>
                <a:ext cx="470524" cy="46989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矩形 131"/>
              <p:cNvSpPr/>
              <p:nvPr userDrawn="1"/>
            </p:nvSpPr>
            <p:spPr>
              <a:xfrm rot="2766457">
                <a:off x="103681" y="-248069"/>
                <a:ext cx="470524" cy="46989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矩形 132"/>
              <p:cNvSpPr/>
              <p:nvPr userDrawn="1"/>
            </p:nvSpPr>
            <p:spPr>
              <a:xfrm rot="2766457">
                <a:off x="-243817" y="769590"/>
                <a:ext cx="470524" cy="469898"/>
              </a:xfrm>
              <a:prstGeom prst="rect">
                <a:avLst/>
              </a:prstGeom>
              <a:solidFill>
                <a:srgbClr val="89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矩形 133"/>
              <p:cNvSpPr/>
              <p:nvPr userDrawn="1"/>
            </p:nvSpPr>
            <p:spPr>
              <a:xfrm rot="2766457">
                <a:off x="1774340" y="119603"/>
                <a:ext cx="470524" cy="469898"/>
              </a:xfrm>
              <a:prstGeom prst="rect">
                <a:avLst/>
              </a:prstGeom>
              <a:solidFill>
                <a:srgbClr val="89E0FF"/>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矩形 134"/>
              <p:cNvSpPr/>
              <p:nvPr userDrawn="1"/>
            </p:nvSpPr>
            <p:spPr>
              <a:xfrm rot="2766457">
                <a:off x="-243816" y="1427210"/>
                <a:ext cx="470524" cy="469898"/>
              </a:xfrm>
              <a:prstGeom prst="rect">
                <a:avLst/>
              </a:prstGeom>
              <a:solidFill>
                <a:srgbClr val="DDF8FB"/>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矩形 135"/>
              <p:cNvSpPr/>
              <p:nvPr userDrawn="1"/>
            </p:nvSpPr>
            <p:spPr>
              <a:xfrm rot="2766457">
                <a:off x="72061" y="1793187"/>
                <a:ext cx="470524" cy="46989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矩形 136"/>
              <p:cNvSpPr/>
              <p:nvPr userDrawn="1"/>
            </p:nvSpPr>
            <p:spPr>
              <a:xfrm rot="2766457">
                <a:off x="-261213" y="2127723"/>
                <a:ext cx="470524" cy="469898"/>
              </a:xfrm>
              <a:prstGeom prst="rect">
                <a:avLst/>
              </a:prstGeom>
              <a:solidFill>
                <a:srgbClr val="89E0FF"/>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矩形 137"/>
              <p:cNvSpPr/>
              <p:nvPr userDrawn="1"/>
            </p:nvSpPr>
            <p:spPr>
              <a:xfrm rot="2766457">
                <a:off x="767167" y="-221317"/>
                <a:ext cx="470524" cy="469898"/>
              </a:xfrm>
              <a:prstGeom prst="rect">
                <a:avLst/>
              </a:prstGeom>
              <a:solidFill>
                <a:srgbClr val="89E0FF"/>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矩形 138"/>
              <p:cNvSpPr/>
              <p:nvPr userDrawn="1"/>
            </p:nvSpPr>
            <p:spPr>
              <a:xfrm rot="2766457">
                <a:off x="-232002" y="90236"/>
                <a:ext cx="470524" cy="469898"/>
              </a:xfrm>
              <a:prstGeom prst="rect">
                <a:avLst/>
              </a:prstGeom>
              <a:solidFill>
                <a:srgbClr val="00B0F0"/>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矩形 139"/>
              <p:cNvSpPr/>
              <p:nvPr userDrawn="1"/>
            </p:nvSpPr>
            <p:spPr>
              <a:xfrm rot="2766457">
                <a:off x="2132713" y="-221317"/>
                <a:ext cx="470524" cy="469898"/>
              </a:xfrm>
              <a:prstGeom prst="rect">
                <a:avLst/>
              </a:prstGeom>
              <a:solidFill>
                <a:srgbClr val="3F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0" name="矩形 119"/>
            <p:cNvSpPr/>
            <p:nvPr userDrawn="1"/>
          </p:nvSpPr>
          <p:spPr>
            <a:xfrm rot="2766457">
              <a:off x="11291755" y="5694800"/>
              <a:ext cx="470524" cy="469898"/>
            </a:xfrm>
            <a:prstGeom prst="rect">
              <a:avLst/>
            </a:prstGeom>
            <a:solidFill>
              <a:srgbClr val="00B0F0"/>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8" name="组合 47"/>
          <p:cNvGrpSpPr/>
          <p:nvPr userDrawn="1"/>
        </p:nvGrpSpPr>
        <p:grpSpPr>
          <a:xfrm>
            <a:off x="10402549" y="168771"/>
            <a:ext cx="1499400" cy="205925"/>
            <a:chOff x="10402549" y="168771"/>
            <a:chExt cx="1499400" cy="205925"/>
          </a:xfrm>
        </p:grpSpPr>
        <p:sp>
          <p:nvSpPr>
            <p:cNvPr id="49" name="矩形 48"/>
            <p:cNvSpPr/>
            <p:nvPr userDrawn="1"/>
          </p:nvSpPr>
          <p:spPr>
            <a:xfrm>
              <a:off x="11681611" y="168771"/>
              <a:ext cx="220338" cy="205925"/>
            </a:xfrm>
            <a:prstGeom prst="rect">
              <a:avLst/>
            </a:prstGeom>
            <a:solidFill>
              <a:srgbClr val="DDF8F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userDrawn="1"/>
          </p:nvSpPr>
          <p:spPr>
            <a:xfrm>
              <a:off x="10402549" y="168771"/>
              <a:ext cx="220338" cy="20592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userDrawn="1"/>
          </p:nvSpPr>
          <p:spPr>
            <a:xfrm>
              <a:off x="11255257" y="168771"/>
              <a:ext cx="220338" cy="205925"/>
            </a:xfrm>
            <a:prstGeom prst="rect">
              <a:avLst/>
            </a:prstGeom>
            <a:solidFill>
              <a:srgbClr val="89E0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userDrawn="1"/>
          </p:nvSpPr>
          <p:spPr>
            <a:xfrm>
              <a:off x="10828903" y="168771"/>
              <a:ext cx="220338" cy="205925"/>
            </a:xfrm>
            <a:prstGeom prst="rect">
              <a:avLst/>
            </a:prstGeom>
            <a:solidFill>
              <a:srgbClr val="3FCD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 name="组合 52"/>
          <p:cNvGrpSpPr/>
          <p:nvPr userDrawn="1"/>
        </p:nvGrpSpPr>
        <p:grpSpPr>
          <a:xfrm flipH="1">
            <a:off x="338943" y="6367941"/>
            <a:ext cx="1499400" cy="205925"/>
            <a:chOff x="10402549" y="168771"/>
            <a:chExt cx="1499400" cy="205925"/>
          </a:xfrm>
        </p:grpSpPr>
        <p:sp>
          <p:nvSpPr>
            <p:cNvPr id="54" name="矩形 53"/>
            <p:cNvSpPr/>
            <p:nvPr userDrawn="1"/>
          </p:nvSpPr>
          <p:spPr>
            <a:xfrm>
              <a:off x="11681611" y="168771"/>
              <a:ext cx="220338" cy="205925"/>
            </a:xfrm>
            <a:prstGeom prst="rect">
              <a:avLst/>
            </a:prstGeom>
            <a:solidFill>
              <a:srgbClr val="DDF8F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userDrawn="1"/>
          </p:nvSpPr>
          <p:spPr>
            <a:xfrm>
              <a:off x="10402549" y="168771"/>
              <a:ext cx="220338" cy="20592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p:cNvSpPr/>
            <p:nvPr userDrawn="1"/>
          </p:nvSpPr>
          <p:spPr>
            <a:xfrm>
              <a:off x="11255257" y="168771"/>
              <a:ext cx="220338" cy="205925"/>
            </a:xfrm>
            <a:prstGeom prst="rect">
              <a:avLst/>
            </a:prstGeom>
            <a:solidFill>
              <a:srgbClr val="89E0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p:cNvSpPr/>
            <p:nvPr userDrawn="1"/>
          </p:nvSpPr>
          <p:spPr>
            <a:xfrm>
              <a:off x="10828903" y="168771"/>
              <a:ext cx="220338" cy="205925"/>
            </a:xfrm>
            <a:prstGeom prst="rect">
              <a:avLst/>
            </a:prstGeom>
            <a:solidFill>
              <a:srgbClr val="3FCD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checkerboard(down)">
                                      <p:cBhvr>
                                        <p:cTn id="7" dur="500"/>
                                        <p:tgtEl>
                                          <p:spTgt spid="95"/>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18"/>
                                        </p:tgtEl>
                                        <p:attrNameLst>
                                          <p:attrName>style.visibility</p:attrName>
                                        </p:attrNameLst>
                                      </p:cBhvr>
                                      <p:to>
                                        <p:strVal val="visible"/>
                                      </p:to>
                                    </p:set>
                                    <p:animEffect transition="in" filter="checkerboard(across)">
                                      <p:cBhvr>
                                        <p:cTn id="11" dur="500"/>
                                        <p:tgtEl>
                                          <p:spTgt spid="11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left)">
                                      <p:cBhvr>
                                        <p:cTn id="15" dur="500"/>
                                        <p:tgtEl>
                                          <p:spTgt spid="48"/>
                                        </p:tgtEl>
                                      </p:cBhvr>
                                    </p:animEffect>
                                  </p:childTnLst>
                                </p:cTn>
                              </p:par>
                              <p:par>
                                <p:cTn id="16" presetID="22" presetClass="entr" presetSubtype="2"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right)">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12" name="矩形 11"/>
          <p:cNvSpPr/>
          <p:nvPr userDrawn="1"/>
        </p:nvSpPr>
        <p:spPr>
          <a:xfrm>
            <a:off x="-1" y="0"/>
            <a:ext cx="12192001" cy="6858000"/>
          </a:xfrm>
          <a:prstGeom prst="rect">
            <a:avLst/>
          </a:prstGeom>
          <a:noFill/>
          <a:ln w="57150">
            <a:solidFill>
              <a:srgbClr val="89E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userDrawn="1"/>
        </p:nvGrpSpPr>
        <p:grpSpPr>
          <a:xfrm>
            <a:off x="10402549" y="168771"/>
            <a:ext cx="1499400" cy="205925"/>
            <a:chOff x="10402549" y="168771"/>
            <a:chExt cx="1499400" cy="205925"/>
          </a:xfrm>
        </p:grpSpPr>
        <p:sp>
          <p:nvSpPr>
            <p:cNvPr id="3" name="矩形 2"/>
            <p:cNvSpPr/>
            <p:nvPr userDrawn="1"/>
          </p:nvSpPr>
          <p:spPr>
            <a:xfrm>
              <a:off x="11681611" y="168771"/>
              <a:ext cx="220338" cy="205925"/>
            </a:xfrm>
            <a:prstGeom prst="rect">
              <a:avLst/>
            </a:prstGeom>
            <a:solidFill>
              <a:srgbClr val="DDF8F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a:off x="10402549" y="168771"/>
              <a:ext cx="220338" cy="20592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11255257" y="168771"/>
              <a:ext cx="220338" cy="205925"/>
            </a:xfrm>
            <a:prstGeom prst="rect">
              <a:avLst/>
            </a:prstGeom>
            <a:solidFill>
              <a:srgbClr val="89E0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10828903" y="168771"/>
              <a:ext cx="220338" cy="205925"/>
            </a:xfrm>
            <a:prstGeom prst="rect">
              <a:avLst/>
            </a:prstGeom>
            <a:solidFill>
              <a:srgbClr val="3FCD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userDrawn="1"/>
        </p:nvGrpSpPr>
        <p:grpSpPr>
          <a:xfrm flipH="1">
            <a:off x="338943" y="6367941"/>
            <a:ext cx="1499400" cy="205925"/>
            <a:chOff x="10402549" y="168771"/>
            <a:chExt cx="1499400" cy="205925"/>
          </a:xfrm>
        </p:grpSpPr>
        <p:sp>
          <p:nvSpPr>
            <p:cNvPr id="8" name="矩形 7"/>
            <p:cNvSpPr/>
            <p:nvPr userDrawn="1"/>
          </p:nvSpPr>
          <p:spPr>
            <a:xfrm>
              <a:off x="11681611" y="168771"/>
              <a:ext cx="220338" cy="205925"/>
            </a:xfrm>
            <a:prstGeom prst="rect">
              <a:avLst/>
            </a:prstGeom>
            <a:solidFill>
              <a:srgbClr val="DDF8F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10402549" y="168771"/>
              <a:ext cx="220338" cy="20592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11255257" y="168771"/>
              <a:ext cx="220338" cy="205925"/>
            </a:xfrm>
            <a:prstGeom prst="rect">
              <a:avLst/>
            </a:prstGeom>
            <a:solidFill>
              <a:srgbClr val="89E0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10828903" y="168771"/>
              <a:ext cx="220338" cy="205925"/>
            </a:xfrm>
            <a:prstGeom prst="rect">
              <a:avLst/>
            </a:prstGeom>
            <a:solidFill>
              <a:srgbClr val="3FCD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2" name="组合 1"/>
          <p:cNvGrpSpPr/>
          <p:nvPr userDrawn="1"/>
        </p:nvGrpSpPr>
        <p:grpSpPr>
          <a:xfrm>
            <a:off x="5181604" y="6577965"/>
            <a:ext cx="1499400" cy="205925"/>
            <a:chOff x="10402549" y="168771"/>
            <a:chExt cx="1499400" cy="205925"/>
          </a:xfrm>
        </p:grpSpPr>
        <p:sp>
          <p:nvSpPr>
            <p:cNvPr id="3" name="矩形 2"/>
            <p:cNvSpPr/>
            <p:nvPr userDrawn="1"/>
          </p:nvSpPr>
          <p:spPr>
            <a:xfrm>
              <a:off x="11681611" y="168771"/>
              <a:ext cx="220338" cy="205925"/>
            </a:xfrm>
            <a:prstGeom prst="rect">
              <a:avLst/>
            </a:prstGeom>
            <a:solidFill>
              <a:srgbClr val="DDF8F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a:off x="10402549" y="168771"/>
              <a:ext cx="220338" cy="20592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11255257" y="168771"/>
              <a:ext cx="220338" cy="205925"/>
            </a:xfrm>
            <a:prstGeom prst="rect">
              <a:avLst/>
            </a:prstGeom>
            <a:solidFill>
              <a:srgbClr val="89E0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10828903" y="168771"/>
              <a:ext cx="220338" cy="205925"/>
            </a:xfrm>
            <a:prstGeom prst="rect">
              <a:avLst/>
            </a:prstGeom>
            <a:solidFill>
              <a:srgbClr val="3FCD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userDrawn="1"/>
        </p:nvGrpSpPr>
        <p:grpSpPr>
          <a:xfrm>
            <a:off x="311019" y="168771"/>
            <a:ext cx="1499400" cy="205925"/>
            <a:chOff x="10402549" y="168771"/>
            <a:chExt cx="1499400" cy="205925"/>
          </a:xfrm>
        </p:grpSpPr>
        <p:sp>
          <p:nvSpPr>
            <p:cNvPr id="8" name="矩形 7"/>
            <p:cNvSpPr/>
            <p:nvPr userDrawn="1"/>
          </p:nvSpPr>
          <p:spPr>
            <a:xfrm>
              <a:off x="11681611" y="168771"/>
              <a:ext cx="220338" cy="205925"/>
            </a:xfrm>
            <a:prstGeom prst="rect">
              <a:avLst/>
            </a:prstGeom>
            <a:solidFill>
              <a:srgbClr val="DDF8F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10402549" y="168771"/>
              <a:ext cx="220338" cy="20592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11255257" y="168771"/>
              <a:ext cx="220338" cy="205925"/>
            </a:xfrm>
            <a:prstGeom prst="rect">
              <a:avLst/>
            </a:prstGeom>
            <a:solidFill>
              <a:srgbClr val="89E0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10828903" y="168771"/>
              <a:ext cx="220338" cy="205925"/>
            </a:xfrm>
            <a:prstGeom prst="rect">
              <a:avLst/>
            </a:prstGeom>
            <a:solidFill>
              <a:srgbClr val="3FCD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ea typeface="思源宋体 CN" panose="02020400000000000000" pitchFamily="18" charset="-122"/>
              </a:defRPr>
            </a:lvl1pPr>
          </a:lstStyle>
          <a:p>
            <a:fld id="{6A771047-0C0A-4F73-B03F-1F6775DD9F2A}" type="datetimeFigureOut">
              <a:rPr lang="zh-CN" altLang="en-US" smtClean="0"/>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ea typeface="思源宋体 CN" panose="02020400000000000000" pitchFamily="18"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ea typeface="思源宋体 CN" panose="02020400000000000000" pitchFamily="18" charset="-122"/>
              </a:defRPr>
            </a:lvl1pPr>
          </a:lstStyle>
          <a:p>
            <a:fld id="{D3F1AA0B-2013-4646-93CC-64E87979F222}" type="slidenum">
              <a:rPr lang="zh-CN" altLang="en-US" smtClean="0"/>
            </a:fld>
            <a:endParaRPr lang="zh-CN" altLang="en-US" dirty="0"/>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ea typeface="思源宋体 CN" panose="02020400000000000000" pitchFamily="18" charset="-122"/>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ea typeface="思源宋体 CN" panose="02020400000000000000" pitchFamily="18" charset="-122"/>
              </a:defRPr>
            </a:lvl1pPr>
            <a:lvl2pPr>
              <a:defRPr sz="2800">
                <a:ea typeface="思源宋体 CN" panose="02020400000000000000" pitchFamily="18" charset="-122"/>
              </a:defRPr>
            </a:lvl2pPr>
            <a:lvl3pPr>
              <a:defRPr sz="2400">
                <a:ea typeface="思源宋体 CN" panose="02020400000000000000" pitchFamily="18" charset="-122"/>
              </a:defRPr>
            </a:lvl3pPr>
            <a:lvl4pPr>
              <a:defRPr sz="2000">
                <a:ea typeface="思源宋体 CN" panose="02020400000000000000" pitchFamily="18" charset="-122"/>
              </a:defRPr>
            </a:lvl4pPr>
            <a:lvl5pPr>
              <a:defRPr sz="2000">
                <a:ea typeface="思源宋体 CN" panose="02020400000000000000" pitchFamily="18" charset="-122"/>
              </a:defRPr>
            </a:lvl5pPr>
            <a:lvl6pPr>
              <a:defRPr sz="2000"/>
            </a:lvl6pPr>
            <a:lvl7pPr>
              <a:defRPr sz="2000"/>
            </a:lvl7pPr>
            <a:lvl8pPr>
              <a:defRPr sz="2000"/>
            </a:lvl8pPr>
            <a:lvl9pPr>
              <a:defRPr sz="2000"/>
            </a:lvl9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ea typeface="思源宋体 CN" panose="02020400000000000000"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ea typeface="思源宋体 CN" panose="02020400000000000000" pitchFamily="18" charset="-122"/>
              </a:defRPr>
            </a:lvl1pPr>
          </a:lstStyle>
          <a:p>
            <a:fld id="{6A771047-0C0A-4F73-B03F-1F6775DD9F2A}" type="datetimeFigureOut">
              <a:rPr lang="zh-CN" altLang="en-US" smtClean="0"/>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ea typeface="思源宋体 CN" panose="02020400000000000000" pitchFamily="18"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ea typeface="思源宋体 CN" panose="02020400000000000000" pitchFamily="18" charset="-122"/>
              </a:defRPr>
            </a:lvl1pPr>
          </a:lstStyle>
          <a:p>
            <a:fld id="{D3F1AA0B-2013-4646-93CC-64E87979F222}" type="slidenum">
              <a:rPr lang="zh-CN" altLang="en-US" smtClean="0"/>
            </a:fld>
            <a:endParaRPr lang="zh-CN" altLang="en-US" dirty="0"/>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ea typeface="思源宋体 CN" panose="02020400000000000000" pitchFamily="18" charset="-122"/>
              </a:defRPr>
            </a:lvl1pPr>
          </a:lstStyle>
          <a:p>
            <a:r>
              <a:rPr lang="zh-CN" altLang="en-US" dirty="0"/>
              <a:t>单击此处编辑母版标题样式</a:t>
            </a:r>
            <a:endParaRPr lang="zh-CN" altLang="en-US" dirty="0"/>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ea typeface="思源宋体 CN" panose="02020400000000000000"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ea typeface="思源宋体 CN" panose="02020400000000000000"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ea typeface="思源宋体 CN" panose="02020400000000000000" pitchFamily="18" charset="-122"/>
              </a:defRPr>
            </a:lvl1pPr>
          </a:lstStyle>
          <a:p>
            <a:fld id="{6A771047-0C0A-4F73-B03F-1F6775DD9F2A}" type="datetimeFigureOut">
              <a:rPr lang="zh-CN" altLang="en-US" smtClean="0"/>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ea typeface="思源宋体 CN" panose="02020400000000000000" pitchFamily="18"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ea typeface="思源宋体 CN" panose="02020400000000000000" pitchFamily="18" charset="-122"/>
              </a:defRPr>
            </a:lvl1pPr>
          </a:lstStyle>
          <a:p>
            <a:fld id="{D3F1AA0B-2013-4646-93CC-64E87979F222}" type="slidenum">
              <a:rPr lang="zh-CN" altLang="en-US" smtClean="0"/>
            </a:fld>
            <a:endParaRPr lang="zh-CN" altLang="en-US" dirty="0"/>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jpeg"/><Relationship Id="rId3"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8.png"/><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9.png"/><Relationship Id="rId1" Type="http://schemas.openxmlformats.org/officeDocument/2006/relationships/tags" Target="../tags/tag5.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5.xml"/><Relationship Id="rId2" Type="http://schemas.openxmlformats.org/officeDocument/2006/relationships/image" Target="../media/image5.jpeg"/><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9.png"/></Relationships>
</file>

<file path=ppt/slides/_rels/slide31.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image" Target="../media/image29.png"/><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1.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2.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3.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4.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5.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7794434" y="1130642"/>
            <a:ext cx="3932640" cy="4896896"/>
            <a:chOff x="7794434" y="1130642"/>
            <a:chExt cx="3932640" cy="4896896"/>
          </a:xfrm>
        </p:grpSpPr>
        <p:sp>
          <p:nvSpPr>
            <p:cNvPr id="23" name="椭圆 22"/>
            <p:cNvSpPr/>
            <p:nvPr/>
          </p:nvSpPr>
          <p:spPr>
            <a:xfrm>
              <a:off x="10984543" y="4546687"/>
              <a:ext cx="440675" cy="451691"/>
            </a:xfrm>
            <a:prstGeom prst="ellipse">
              <a:avLst/>
            </a:prstGeom>
            <a:solidFill>
              <a:srgbClr val="ACE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7794434" y="1130642"/>
              <a:ext cx="3932640" cy="4896896"/>
              <a:chOff x="7794434" y="1130642"/>
              <a:chExt cx="3932640" cy="4896896"/>
            </a:xfrm>
          </p:grpSpPr>
          <p:sp>
            <p:nvSpPr>
              <p:cNvPr id="22" name="椭圆 21"/>
              <p:cNvSpPr/>
              <p:nvPr/>
            </p:nvSpPr>
            <p:spPr>
              <a:xfrm>
                <a:off x="7794434" y="1582333"/>
                <a:ext cx="3932640" cy="3882034"/>
              </a:xfrm>
              <a:prstGeom prst="ellipse">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心圆 20"/>
              <p:cNvSpPr/>
              <p:nvPr/>
            </p:nvSpPr>
            <p:spPr>
              <a:xfrm>
                <a:off x="8382728" y="1432682"/>
                <a:ext cx="757948" cy="746526"/>
              </a:xfrm>
              <a:prstGeom prst="donut">
                <a:avLst>
                  <a:gd name="adj" fmla="val 13095"/>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同心圆 1"/>
              <p:cNvSpPr/>
              <p:nvPr/>
            </p:nvSpPr>
            <p:spPr>
              <a:xfrm>
                <a:off x="8096290" y="5096627"/>
                <a:ext cx="572877" cy="557648"/>
              </a:xfrm>
              <a:prstGeom prst="donut">
                <a:avLst>
                  <a:gd name="adj" fmla="val 13095"/>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同心圆 16"/>
              <p:cNvSpPr/>
              <p:nvPr/>
            </p:nvSpPr>
            <p:spPr>
              <a:xfrm>
                <a:off x="8290193" y="5281012"/>
                <a:ext cx="757948" cy="746526"/>
              </a:xfrm>
              <a:prstGeom prst="donut">
                <a:avLst>
                  <a:gd name="adj" fmla="val 13095"/>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椭圆 3"/>
              <p:cNvSpPr/>
              <p:nvPr/>
            </p:nvSpPr>
            <p:spPr>
              <a:xfrm>
                <a:off x="10311786" y="1130642"/>
                <a:ext cx="440675" cy="451691"/>
              </a:xfrm>
              <a:prstGeom prst="ellipse">
                <a:avLst/>
              </a:prstGeom>
              <a:solidFill>
                <a:srgbClr val="3F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5" name="标题 1"/>
          <p:cNvSpPr txBox="1"/>
          <p:nvPr/>
        </p:nvSpPr>
        <p:spPr>
          <a:xfrm>
            <a:off x="286431" y="2029819"/>
            <a:ext cx="6731314" cy="197048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dist"/>
            <a:r>
              <a:rPr lang="zh-CN" altLang="en-US" sz="5400" b="1" dirty="0">
                <a:solidFill>
                  <a:srgbClr val="0070C0"/>
                </a:solidFill>
                <a:latin typeface="思源黑体" panose="020B0500000000000000" pitchFamily="34" charset="-122"/>
                <a:ea typeface="思源黑体" panose="020B0500000000000000" pitchFamily="34" charset="-122"/>
              </a:rPr>
              <a:t>西藏自治区公共资源交易平台培训</a:t>
            </a:r>
            <a:endParaRPr lang="zh-CN" altLang="en-US" sz="5400" b="1" dirty="0">
              <a:solidFill>
                <a:srgbClr val="0070C0"/>
              </a:solidFill>
              <a:latin typeface="思源黑体" panose="020B0500000000000000" pitchFamily="34" charset="-122"/>
              <a:ea typeface="思源黑体" panose="020B0500000000000000" pitchFamily="34" charset="-122"/>
            </a:endParaRPr>
          </a:p>
        </p:txBody>
      </p:sp>
      <p:grpSp>
        <p:nvGrpSpPr>
          <p:cNvPr id="10" name="组合 9"/>
          <p:cNvGrpSpPr/>
          <p:nvPr/>
        </p:nvGrpSpPr>
        <p:grpSpPr>
          <a:xfrm>
            <a:off x="464926" y="5086919"/>
            <a:ext cx="2153798" cy="528810"/>
            <a:chOff x="4228641" y="3624550"/>
            <a:chExt cx="2153798" cy="528810"/>
          </a:xfrm>
        </p:grpSpPr>
        <p:sp>
          <p:nvSpPr>
            <p:cNvPr id="8" name="圆角矩形 7"/>
            <p:cNvSpPr/>
            <p:nvPr/>
          </p:nvSpPr>
          <p:spPr>
            <a:xfrm>
              <a:off x="4228641" y="3624550"/>
              <a:ext cx="2153798" cy="52881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B0F0"/>
                </a:solidFill>
                <a:ea typeface="思源宋体 CN" panose="02020400000000000000" pitchFamily="18" charset="-122"/>
              </a:endParaRPr>
            </a:p>
          </p:txBody>
        </p:sp>
        <p:sp>
          <p:nvSpPr>
            <p:cNvPr id="9" name="文本框 8"/>
            <p:cNvSpPr txBox="1"/>
            <p:nvPr/>
          </p:nvSpPr>
          <p:spPr>
            <a:xfrm>
              <a:off x="4405294" y="3704289"/>
              <a:ext cx="1800493" cy="369332"/>
            </a:xfrm>
            <a:prstGeom prst="rect">
              <a:avLst/>
            </a:prstGeom>
            <a:noFill/>
          </p:spPr>
          <p:txBody>
            <a:bodyPr wrap="none" rtlCol="0">
              <a:spAutoFit/>
            </a:bodyPr>
            <a:lstStyle/>
            <a:p>
              <a:r>
                <a:rPr lang="zh-CN" altLang="en-US" dirty="0">
                  <a:solidFill>
                    <a:schemeClr val="bg1"/>
                  </a:solidFill>
                  <a:latin typeface="思源宋体 CN Heavy" panose="02020900000000000000" pitchFamily="18" charset="-122"/>
                  <a:ea typeface="思源宋体 CN Heavy" panose="02020900000000000000" pitchFamily="18" charset="-122"/>
                </a:rPr>
                <a:t>演讲人：穆建军</a:t>
              </a:r>
              <a:endParaRPr lang="zh-CN" altLang="en-US" dirty="0">
                <a:solidFill>
                  <a:schemeClr val="bg1"/>
                </a:solidFill>
                <a:latin typeface="思源宋体 CN Heavy" panose="02020900000000000000" pitchFamily="18" charset="-122"/>
                <a:ea typeface="思源宋体 CN Heavy" panose="02020900000000000000" pitchFamily="18" charset="-122"/>
              </a:endParaRPr>
            </a:p>
          </p:txBody>
        </p:sp>
      </p:grpSp>
      <p:pic>
        <p:nvPicPr>
          <p:cNvPr id="11" name="宁静的夜晚">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995570" y="-851907"/>
            <a:ext cx="609600" cy="609600"/>
          </a:xfrm>
          <a:prstGeom prst="rect">
            <a:avLst/>
          </a:prstGeom>
        </p:spPr>
      </p:pic>
      <p:grpSp>
        <p:nvGrpSpPr>
          <p:cNvPr id="18" name="组合 17"/>
          <p:cNvGrpSpPr/>
          <p:nvPr/>
        </p:nvGrpSpPr>
        <p:grpSpPr>
          <a:xfrm>
            <a:off x="2635975" y="5096627"/>
            <a:ext cx="2153798" cy="528810"/>
            <a:chOff x="4316968" y="3610131"/>
            <a:chExt cx="2153798" cy="528810"/>
          </a:xfrm>
        </p:grpSpPr>
        <p:sp>
          <p:nvSpPr>
            <p:cNvPr id="19" name="圆角矩形 18"/>
            <p:cNvSpPr/>
            <p:nvPr/>
          </p:nvSpPr>
          <p:spPr>
            <a:xfrm>
              <a:off x="4316968" y="3610131"/>
              <a:ext cx="2153798" cy="52881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B0F0"/>
                </a:solidFill>
                <a:ea typeface="思源宋体 CN" panose="02020400000000000000" pitchFamily="18" charset="-122"/>
              </a:endParaRPr>
            </a:p>
          </p:txBody>
        </p:sp>
        <p:sp>
          <p:nvSpPr>
            <p:cNvPr id="20" name="文本框 19"/>
            <p:cNvSpPr txBox="1"/>
            <p:nvPr/>
          </p:nvSpPr>
          <p:spPr>
            <a:xfrm>
              <a:off x="4316968" y="3704289"/>
              <a:ext cx="1897380" cy="368300"/>
            </a:xfrm>
            <a:prstGeom prst="rect">
              <a:avLst/>
            </a:prstGeom>
            <a:noFill/>
          </p:spPr>
          <p:txBody>
            <a:bodyPr wrap="none" rtlCol="0">
              <a:spAutoFit/>
            </a:bodyPr>
            <a:lstStyle/>
            <a:p>
              <a:r>
                <a:rPr lang="zh-CN" altLang="en-US" dirty="0">
                  <a:solidFill>
                    <a:schemeClr val="bg1"/>
                  </a:solidFill>
                  <a:latin typeface="思源宋体 CN Heavy" panose="02020900000000000000" pitchFamily="18" charset="-122"/>
                  <a:ea typeface="思源宋体 CN Heavy" panose="02020900000000000000" pitchFamily="18" charset="-122"/>
                </a:rPr>
                <a:t>时间：</a:t>
              </a:r>
              <a:r>
                <a:rPr lang="en-US" altLang="zh-CN" dirty="0">
                  <a:solidFill>
                    <a:schemeClr val="bg1"/>
                  </a:solidFill>
                  <a:latin typeface="思源宋体 CN Heavy" panose="02020900000000000000" pitchFamily="18" charset="-122"/>
                  <a:ea typeface="思源宋体 CN Heavy" panose="02020900000000000000" pitchFamily="18" charset="-122"/>
                </a:rPr>
                <a:t>2024</a:t>
              </a:r>
              <a:r>
                <a:rPr lang="zh-CN" altLang="en-US" dirty="0">
                  <a:solidFill>
                    <a:schemeClr val="bg1"/>
                  </a:solidFill>
                  <a:latin typeface="思源宋体 CN Heavy" panose="02020900000000000000" pitchFamily="18" charset="-122"/>
                  <a:ea typeface="思源宋体 CN Heavy" panose="02020900000000000000" pitchFamily="18" charset="-122"/>
                </a:rPr>
                <a:t>年</a:t>
              </a:r>
              <a:r>
                <a:rPr lang="en-US" altLang="zh-CN" dirty="0">
                  <a:solidFill>
                    <a:schemeClr val="bg1"/>
                  </a:solidFill>
                  <a:latin typeface="思源宋体 CN Heavy" panose="02020900000000000000" pitchFamily="18" charset="-122"/>
                  <a:ea typeface="思源宋体 CN Heavy" panose="02020900000000000000" pitchFamily="18" charset="-122"/>
                </a:rPr>
                <a:t>3</a:t>
              </a:r>
              <a:r>
                <a:rPr lang="zh-CN" altLang="en-US" dirty="0">
                  <a:solidFill>
                    <a:schemeClr val="bg1"/>
                  </a:solidFill>
                  <a:latin typeface="思源宋体 CN Heavy" panose="02020900000000000000" pitchFamily="18" charset="-122"/>
                  <a:ea typeface="思源宋体 CN Heavy" panose="02020900000000000000" pitchFamily="18" charset="-122"/>
                </a:rPr>
                <a:t>月</a:t>
              </a:r>
              <a:endParaRPr lang="zh-CN" altLang="en-US" dirty="0">
                <a:solidFill>
                  <a:schemeClr val="bg1"/>
                </a:solidFill>
                <a:latin typeface="思源宋体 CN Heavy" panose="02020900000000000000" pitchFamily="18" charset="-122"/>
                <a:ea typeface="思源宋体 CN Heavy" panose="02020900000000000000" pitchFamily="18" charset="-122"/>
              </a:endParaRPr>
            </a:p>
          </p:txBody>
        </p:sp>
      </p:grpSp>
      <p:grpSp>
        <p:nvGrpSpPr>
          <p:cNvPr id="6" name="组合 5"/>
          <p:cNvGrpSpPr/>
          <p:nvPr/>
        </p:nvGrpSpPr>
        <p:grpSpPr>
          <a:xfrm>
            <a:off x="7910112" y="1696492"/>
            <a:ext cx="3701284" cy="3637979"/>
            <a:chOff x="8130450" y="1805168"/>
            <a:chExt cx="3701284" cy="3637979"/>
          </a:xfrm>
        </p:grpSpPr>
        <p:sp>
          <p:nvSpPr>
            <p:cNvPr id="3" name="椭圆 2"/>
            <p:cNvSpPr/>
            <p:nvPr/>
          </p:nvSpPr>
          <p:spPr>
            <a:xfrm>
              <a:off x="8130450" y="1805168"/>
              <a:ext cx="3701284" cy="3637979"/>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rgbClr val="3FC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8316628" y="2052536"/>
              <a:ext cx="3328928" cy="3143242"/>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6" presetClass="entr" presetSubtype="16"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par>
                          <p:cTn id="11" fill="hold">
                            <p:stCondLst>
                              <p:cond delay="2000"/>
                            </p:stCondLst>
                            <p:childTnLst>
                              <p:par>
                                <p:cTn id="12" presetID="22" presetClass="entr" presetSubtype="1"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par>
                          <p:cTn id="15" fill="hold">
                            <p:stCondLst>
                              <p:cond delay="2500"/>
                            </p:stCondLst>
                            <p:childTnLst>
                              <p:par>
                                <p:cTn id="16" presetID="38" presetClass="entr" presetSubtype="0" accel="50000" fill="hold" grpId="1" nodeType="after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set>
                                      <p:cBhvr>
                                        <p:cTn id="18" dur="455" fill="hold">
                                          <p:stCondLst>
                                            <p:cond delay="0"/>
                                          </p:stCondLst>
                                        </p:cTn>
                                        <p:tgtEl>
                                          <p:spTgt spid="5"/>
                                        </p:tgtEl>
                                        <p:attrNameLst>
                                          <p:attrName>style.rotation</p:attrName>
                                        </p:attrNameLst>
                                      </p:cBhvr>
                                      <p:to>
                                        <p:strVal val="-45.0"/>
                                      </p:to>
                                    </p:set>
                                    <p:anim calcmode="lin" valueType="num">
                                      <p:cBhvr>
                                        <p:cTn id="19"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0"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1"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22"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par>
                          <p:cTn id="23" fill="hold">
                            <p:stCondLst>
                              <p:cond delay="10500"/>
                            </p:stCondLst>
                            <p:childTnLst>
                              <p:par>
                                <p:cTn id="24" presetID="2" presetClass="entr" presetSubtype="4"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2" repeatCount="indefinite" fill="remove" display="0">
                  <p:stCondLst>
                    <p:cond delay="indefinite"/>
                  </p:stCondLst>
                  <p:endCondLst>
                    <p:cond evt="onStopAudio" delay="0">
                      <p:tgtEl>
                        <p:sldTgt/>
                      </p:tgtEl>
                    </p:cond>
                  </p:endCondLst>
                </p:cTn>
                <p:tgtEl>
                  <p:spTgt spid="11"/>
                </p:tgtEl>
              </p:cMediaNode>
            </p:audio>
          </p:childTnLst>
        </p:cTn>
      </p:par>
    </p:tnLst>
    <p:bldLst>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042992" y="1987826"/>
            <a:ext cx="2511287" cy="4194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4005386" y="517469"/>
            <a:ext cx="4181228" cy="584775"/>
            <a:chOff x="4015286" y="517469"/>
            <a:chExt cx="4181228" cy="584775"/>
          </a:xfrm>
        </p:grpSpPr>
        <p:sp>
          <p:nvSpPr>
            <p:cNvPr id="20" name="矩形 19"/>
            <p:cNvSpPr/>
            <p:nvPr/>
          </p:nvSpPr>
          <p:spPr>
            <a:xfrm>
              <a:off x="4982868" y="517469"/>
              <a:ext cx="2226310" cy="583565"/>
            </a:xfrm>
            <a:prstGeom prst="rect">
              <a:avLst/>
            </a:prstGeom>
          </p:spPr>
          <p:txBody>
            <a:bodyPr wrap="none">
              <a:spAutoFit/>
            </a:bodyPr>
            <a:lstStyle/>
            <a:p>
              <a:pPr algn="ctr"/>
              <a:r>
                <a:rPr lang="en-US" altLang="zh-CN" sz="3200" b="1" dirty="0">
                  <a:solidFill>
                    <a:srgbClr val="0070C0"/>
                  </a:solidFill>
                  <a:latin typeface="思源黑体" panose="020B0500000000000000" pitchFamily="34" charset="-122"/>
                  <a:ea typeface="思源黑体" panose="020B0500000000000000" pitchFamily="34" charset="-122"/>
                </a:rPr>
                <a:t>03</a:t>
              </a:r>
              <a:r>
                <a:rPr lang="zh-CN" altLang="en-US" sz="3200" b="1" dirty="0">
                  <a:solidFill>
                    <a:srgbClr val="0070C0"/>
                  </a:solidFill>
                  <a:latin typeface="思源黑体" panose="020B0500000000000000" pitchFamily="34" charset="-122"/>
                  <a:ea typeface="思源黑体" panose="020B0500000000000000" pitchFamily="34" charset="-122"/>
                </a:rPr>
                <a:t>项目</a:t>
              </a:r>
              <a:r>
                <a:rPr lang="zh-CN" altLang="en-US" sz="3200" b="1" dirty="0">
                  <a:solidFill>
                    <a:srgbClr val="0070C0"/>
                  </a:solidFill>
                  <a:latin typeface="思源黑体" panose="020B0500000000000000" pitchFamily="34" charset="-122"/>
                  <a:ea typeface="思源黑体" panose="020B0500000000000000" pitchFamily="34" charset="-122"/>
                </a:rPr>
                <a:t>进场</a:t>
              </a:r>
              <a:endParaRPr lang="zh-CN" altLang="en-US" sz="3200" b="1" dirty="0">
                <a:solidFill>
                  <a:srgbClr val="0070C0"/>
                </a:solidFill>
                <a:latin typeface="思源黑体" panose="020B0500000000000000" pitchFamily="34" charset="-122"/>
                <a:ea typeface="思源黑体" panose="020B0500000000000000" pitchFamily="34" charset="-122"/>
              </a:endParaRPr>
            </a:p>
          </p:txBody>
        </p:sp>
        <p:grpSp>
          <p:nvGrpSpPr>
            <p:cNvPr id="23" name="组合 22"/>
            <p:cNvGrpSpPr/>
            <p:nvPr/>
          </p:nvGrpSpPr>
          <p:grpSpPr>
            <a:xfrm>
              <a:off x="4015286" y="517469"/>
              <a:ext cx="4181228" cy="584775"/>
              <a:chOff x="4495677" y="461219"/>
              <a:chExt cx="4181228" cy="584775"/>
            </a:xfrm>
          </p:grpSpPr>
          <p:sp>
            <p:nvSpPr>
              <p:cNvPr id="24" name="半闭框 23"/>
              <p:cNvSpPr/>
              <p:nvPr/>
            </p:nvSpPr>
            <p:spPr>
              <a:xfrm>
                <a:off x="4495677" y="461219"/>
                <a:ext cx="369422" cy="313372"/>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半闭框 24"/>
              <p:cNvSpPr/>
              <p:nvPr/>
            </p:nvSpPr>
            <p:spPr>
              <a:xfrm rot="10800000">
                <a:off x="8320737" y="735071"/>
                <a:ext cx="356168" cy="310923"/>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pic>
        <p:nvPicPr>
          <p:cNvPr id="4" name="图片 3"/>
          <p:cNvPicPr>
            <a:picLocks noChangeAspect="1"/>
          </p:cNvPicPr>
          <p:nvPr/>
        </p:nvPicPr>
        <p:blipFill>
          <a:blip r:embed="rId1"/>
          <a:stretch>
            <a:fillRect/>
          </a:stretch>
        </p:blipFill>
        <p:spPr>
          <a:xfrm>
            <a:off x="635000" y="1273175"/>
            <a:ext cx="10789920" cy="490855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042992" y="1987826"/>
            <a:ext cx="2511287" cy="4194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4005386" y="517469"/>
            <a:ext cx="4181228" cy="584775"/>
            <a:chOff x="4015286" y="517469"/>
            <a:chExt cx="4181228" cy="584775"/>
          </a:xfrm>
        </p:grpSpPr>
        <p:sp>
          <p:nvSpPr>
            <p:cNvPr id="20" name="矩形 19"/>
            <p:cNvSpPr/>
            <p:nvPr/>
          </p:nvSpPr>
          <p:spPr>
            <a:xfrm>
              <a:off x="4982873" y="517469"/>
              <a:ext cx="2226310" cy="583565"/>
            </a:xfrm>
            <a:prstGeom prst="rect">
              <a:avLst/>
            </a:prstGeom>
          </p:spPr>
          <p:txBody>
            <a:bodyPr wrap="none">
              <a:spAutoFit/>
            </a:bodyPr>
            <a:lstStyle/>
            <a:p>
              <a:pPr algn="ctr"/>
              <a:r>
                <a:rPr lang="en-US" altLang="zh-CN" sz="3200" b="1" dirty="0">
                  <a:solidFill>
                    <a:srgbClr val="0070C0"/>
                  </a:solidFill>
                  <a:latin typeface="思源黑体" panose="020B0500000000000000" pitchFamily="34" charset="-122"/>
                  <a:ea typeface="思源黑体" panose="020B0500000000000000" pitchFamily="34" charset="-122"/>
                </a:rPr>
                <a:t>03</a:t>
              </a:r>
              <a:r>
                <a:rPr lang="zh-CN" altLang="en-US" sz="3200" b="1" dirty="0">
                  <a:solidFill>
                    <a:srgbClr val="0070C0"/>
                  </a:solidFill>
                  <a:latin typeface="思源黑体" panose="020B0500000000000000" pitchFamily="34" charset="-122"/>
                  <a:ea typeface="思源黑体" panose="020B0500000000000000" pitchFamily="34" charset="-122"/>
                </a:rPr>
                <a:t>公告</a:t>
              </a:r>
              <a:r>
                <a:rPr lang="zh-CN" altLang="en-US" sz="3200" b="1" dirty="0">
                  <a:solidFill>
                    <a:srgbClr val="0070C0"/>
                  </a:solidFill>
                  <a:latin typeface="思源黑体" panose="020B0500000000000000" pitchFamily="34" charset="-122"/>
                  <a:ea typeface="思源黑体" panose="020B0500000000000000" pitchFamily="34" charset="-122"/>
                </a:rPr>
                <a:t>编制</a:t>
              </a:r>
              <a:endParaRPr lang="zh-CN" altLang="en-US" sz="3200" b="1" dirty="0">
                <a:solidFill>
                  <a:srgbClr val="0070C0"/>
                </a:solidFill>
                <a:latin typeface="思源黑体" panose="020B0500000000000000" pitchFamily="34" charset="-122"/>
                <a:ea typeface="思源黑体" panose="020B0500000000000000" pitchFamily="34" charset="-122"/>
              </a:endParaRPr>
            </a:p>
          </p:txBody>
        </p:sp>
        <p:grpSp>
          <p:nvGrpSpPr>
            <p:cNvPr id="23" name="组合 22"/>
            <p:cNvGrpSpPr/>
            <p:nvPr/>
          </p:nvGrpSpPr>
          <p:grpSpPr>
            <a:xfrm>
              <a:off x="4015286" y="517469"/>
              <a:ext cx="4181228" cy="584775"/>
              <a:chOff x="4495677" y="461219"/>
              <a:chExt cx="4181228" cy="584775"/>
            </a:xfrm>
          </p:grpSpPr>
          <p:sp>
            <p:nvSpPr>
              <p:cNvPr id="24" name="半闭框 23"/>
              <p:cNvSpPr/>
              <p:nvPr/>
            </p:nvSpPr>
            <p:spPr>
              <a:xfrm>
                <a:off x="4495677" y="461219"/>
                <a:ext cx="369422" cy="313372"/>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半闭框 24"/>
              <p:cNvSpPr/>
              <p:nvPr/>
            </p:nvSpPr>
            <p:spPr>
              <a:xfrm rot="10800000">
                <a:off x="8320737" y="735071"/>
                <a:ext cx="356168" cy="310923"/>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pic>
        <p:nvPicPr>
          <p:cNvPr id="5" name="图片 4"/>
          <p:cNvPicPr>
            <a:picLocks noChangeAspect="1"/>
          </p:cNvPicPr>
          <p:nvPr/>
        </p:nvPicPr>
        <p:blipFill>
          <a:blip r:embed="rId1"/>
          <a:stretch>
            <a:fillRect/>
          </a:stretch>
        </p:blipFill>
        <p:spPr>
          <a:xfrm>
            <a:off x="830580" y="1059815"/>
            <a:ext cx="10473690" cy="519493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348109" y="3003618"/>
            <a:ext cx="4843891" cy="2999740"/>
          </a:xfrm>
          <a:prstGeom prst="rect">
            <a:avLst/>
          </a:prstGeom>
        </p:spPr>
        <p:txBody>
          <a:bodyPr wrap="square">
            <a:spAutoFit/>
          </a:bodyPr>
          <a:lstStyle/>
          <a:p>
            <a:pPr>
              <a:lnSpc>
                <a:spcPct val="150000"/>
              </a:lnSpc>
            </a:pP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接受招标人项目委托申请；</a:t>
            </a: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填写项目进场基本信息；</a:t>
            </a: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开评标场地预约；</a:t>
            </a: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rPr>
              <a:t>公</a:t>
            </a:r>
            <a:r>
              <a:rPr lang="zh-CN" altLang="en-US" dirty="0">
                <a:latin typeface="微软雅黑" panose="020B0503020204020204" pitchFamily="34" charset="-122"/>
                <a:ea typeface="微软雅黑" panose="020B0503020204020204" pitchFamily="34" charset="-122"/>
              </a:rPr>
              <a:t>告编辑及发布；</a:t>
            </a:r>
            <a:endParaRPr lang="zh-CN" altLang="en-US"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5.</a:t>
            </a:r>
            <a:r>
              <a:rPr lang="zh-CN" altLang="en-US" dirty="0">
                <a:latin typeface="微软雅黑" panose="020B0503020204020204" pitchFamily="34" charset="-122"/>
                <a:ea typeface="微软雅黑" panose="020B0503020204020204" pitchFamily="34" charset="-122"/>
              </a:rPr>
              <a:t>澄清答疑及发布；</a:t>
            </a:r>
            <a:endParaRPr lang="zh-CN" altLang="en-US"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6.</a:t>
            </a:r>
            <a:r>
              <a:rPr lang="zh-CN" altLang="en-US" dirty="0">
                <a:latin typeface="微软雅黑" panose="020B0503020204020204" pitchFamily="34" charset="-122"/>
                <a:ea typeface="微软雅黑" panose="020B0503020204020204" pitchFamily="34" charset="-122"/>
              </a:rPr>
              <a:t>项目异常终止；</a:t>
            </a: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7.</a:t>
            </a:r>
            <a:r>
              <a:rPr lang="zh-CN" altLang="en-US" dirty="0">
                <a:latin typeface="微软雅黑" panose="020B0503020204020204" pitchFamily="34" charset="-122"/>
                <a:ea typeface="微软雅黑" panose="020B0503020204020204" pitchFamily="34" charset="-122"/>
              </a:rPr>
              <a:t>公示信息发布。</a:t>
            </a:r>
            <a:endParaRPr lang="zh-CN" altLang="en-US" dirty="0">
              <a:latin typeface="微软雅黑" panose="020B0503020204020204" pitchFamily="34" charset="-122"/>
              <a:ea typeface="微软雅黑" panose="020B0503020204020204" pitchFamily="34" charset="-122"/>
            </a:endParaRPr>
          </a:p>
        </p:txBody>
      </p:sp>
      <p:sp>
        <p:nvSpPr>
          <p:cNvPr id="6" name="矩形 5"/>
          <p:cNvSpPr/>
          <p:nvPr/>
        </p:nvSpPr>
        <p:spPr>
          <a:xfrm>
            <a:off x="8008530" y="1926770"/>
            <a:ext cx="2492990" cy="369332"/>
          </a:xfrm>
          <a:prstGeom prst="rect">
            <a:avLst/>
          </a:prstGeom>
        </p:spPr>
        <p:txBody>
          <a:bodyPr wrap="none">
            <a:spAutoFit/>
          </a:bodyPr>
          <a:lstStyle/>
          <a:p>
            <a:r>
              <a:rPr lang="zh-CN" altLang="en-US" b="1" dirty="0">
                <a:solidFill>
                  <a:srgbClr val="0070C0"/>
                </a:solidFill>
                <a:latin typeface="微软雅黑" panose="020B0503020204020204" pitchFamily="34" charset="-122"/>
                <a:ea typeface="微软雅黑" panose="020B0503020204020204" pitchFamily="34" charset="-122"/>
              </a:rPr>
              <a:t>招标代理相关操作流程</a:t>
            </a:r>
            <a:endParaRPr lang="zh-CN" altLang="en-US" b="1" dirty="0">
              <a:solidFill>
                <a:srgbClr val="0070C0"/>
              </a:solidFill>
              <a:latin typeface="微软雅黑" panose="020B0503020204020204" pitchFamily="34" charset="-122"/>
              <a:ea typeface="微软雅黑" panose="020B0503020204020204" pitchFamily="34" charset="-122"/>
            </a:endParaRPr>
          </a:p>
        </p:txBody>
      </p:sp>
      <p:grpSp>
        <p:nvGrpSpPr>
          <p:cNvPr id="19" name="组合 18"/>
          <p:cNvGrpSpPr/>
          <p:nvPr/>
        </p:nvGrpSpPr>
        <p:grpSpPr>
          <a:xfrm>
            <a:off x="4005386" y="517469"/>
            <a:ext cx="4181228" cy="584775"/>
            <a:chOff x="4015286" y="517469"/>
            <a:chExt cx="4181228" cy="584775"/>
          </a:xfrm>
        </p:grpSpPr>
        <p:sp>
          <p:nvSpPr>
            <p:cNvPr id="20" name="矩形 19"/>
            <p:cNvSpPr/>
            <p:nvPr/>
          </p:nvSpPr>
          <p:spPr>
            <a:xfrm>
              <a:off x="4929658" y="517469"/>
              <a:ext cx="2332690" cy="584775"/>
            </a:xfrm>
            <a:prstGeom prst="rect">
              <a:avLst/>
            </a:prstGeom>
          </p:spPr>
          <p:txBody>
            <a:bodyPr wrap="none">
              <a:spAutoFit/>
            </a:bodyPr>
            <a:lstStyle/>
            <a:p>
              <a:pPr algn="ctr"/>
              <a:r>
                <a:rPr lang="en-US" altLang="zh-CN" sz="3200" b="1" dirty="0">
                  <a:solidFill>
                    <a:srgbClr val="0070C0"/>
                  </a:solidFill>
                  <a:latin typeface="思源黑体" panose="020B0500000000000000" pitchFamily="34" charset="-122"/>
                  <a:ea typeface="思源黑体" panose="020B0500000000000000" pitchFamily="34" charset="-122"/>
                </a:rPr>
                <a:t>03</a:t>
              </a:r>
              <a:r>
                <a:rPr lang="zh-CN" altLang="en-US" sz="3200" b="1" dirty="0">
                  <a:solidFill>
                    <a:srgbClr val="0070C0"/>
                  </a:solidFill>
                  <a:latin typeface="思源黑体" panose="020B0500000000000000" pitchFamily="34" charset="-122"/>
                  <a:ea typeface="思源黑体" panose="020B0500000000000000" pitchFamily="34" charset="-122"/>
                </a:rPr>
                <a:t>招标代理</a:t>
              </a:r>
              <a:endParaRPr lang="zh-CN" altLang="en-US" sz="3200" b="1" dirty="0">
                <a:solidFill>
                  <a:srgbClr val="0070C0"/>
                </a:solidFill>
                <a:latin typeface="思源黑体" panose="020B0500000000000000" pitchFamily="34" charset="-122"/>
                <a:ea typeface="思源黑体" panose="020B0500000000000000" pitchFamily="34" charset="-122"/>
              </a:endParaRPr>
            </a:p>
          </p:txBody>
        </p:sp>
        <p:grpSp>
          <p:nvGrpSpPr>
            <p:cNvPr id="23" name="组合 22"/>
            <p:cNvGrpSpPr/>
            <p:nvPr/>
          </p:nvGrpSpPr>
          <p:grpSpPr>
            <a:xfrm>
              <a:off x="4015286" y="517469"/>
              <a:ext cx="4181228" cy="584775"/>
              <a:chOff x="4495677" y="461219"/>
              <a:chExt cx="4181228" cy="584775"/>
            </a:xfrm>
          </p:grpSpPr>
          <p:sp>
            <p:nvSpPr>
              <p:cNvPr id="24" name="半闭框 23"/>
              <p:cNvSpPr/>
              <p:nvPr/>
            </p:nvSpPr>
            <p:spPr>
              <a:xfrm>
                <a:off x="4495677" y="461219"/>
                <a:ext cx="369422" cy="313372"/>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半闭框 24"/>
              <p:cNvSpPr/>
              <p:nvPr/>
            </p:nvSpPr>
            <p:spPr>
              <a:xfrm rot="10800000">
                <a:off x="8320737" y="735071"/>
                <a:ext cx="356168" cy="310923"/>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pic>
        <p:nvPicPr>
          <p:cNvPr id="2" name="图片 1"/>
          <p:cNvPicPr>
            <a:picLocks noChangeAspect="1"/>
          </p:cNvPicPr>
          <p:nvPr/>
        </p:nvPicPr>
        <p:blipFill>
          <a:blip r:embed="rId1"/>
          <a:stretch>
            <a:fillRect/>
          </a:stretch>
        </p:blipFill>
        <p:spPr>
          <a:xfrm>
            <a:off x="45085" y="1227455"/>
            <a:ext cx="7247255" cy="502729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4005386" y="517469"/>
            <a:ext cx="4181228" cy="584775"/>
            <a:chOff x="4015286" y="517469"/>
            <a:chExt cx="4181228" cy="584775"/>
          </a:xfrm>
        </p:grpSpPr>
        <p:sp>
          <p:nvSpPr>
            <p:cNvPr id="20" name="矩形 19"/>
            <p:cNvSpPr/>
            <p:nvPr/>
          </p:nvSpPr>
          <p:spPr>
            <a:xfrm>
              <a:off x="4982854" y="517469"/>
              <a:ext cx="2226310" cy="583565"/>
            </a:xfrm>
            <a:prstGeom prst="rect">
              <a:avLst/>
            </a:prstGeom>
          </p:spPr>
          <p:txBody>
            <a:bodyPr wrap="none">
              <a:spAutoFit/>
            </a:bodyPr>
            <a:lstStyle/>
            <a:p>
              <a:pPr algn="ctr"/>
              <a:r>
                <a:rPr lang="en-US" altLang="zh-CN" sz="3200" b="1" dirty="0">
                  <a:solidFill>
                    <a:srgbClr val="0070C0"/>
                  </a:solidFill>
                  <a:latin typeface="思源黑体" panose="020B0500000000000000" pitchFamily="34" charset="-122"/>
                  <a:ea typeface="思源黑体" panose="020B0500000000000000" pitchFamily="34" charset="-122"/>
                </a:rPr>
                <a:t>03</a:t>
              </a:r>
              <a:r>
                <a:rPr lang="zh-CN" altLang="en-US" sz="3200" b="1" dirty="0">
                  <a:solidFill>
                    <a:srgbClr val="0070C0"/>
                  </a:solidFill>
                  <a:latin typeface="思源黑体" panose="020B0500000000000000" pitchFamily="34" charset="-122"/>
                  <a:ea typeface="思源黑体" panose="020B0500000000000000" pitchFamily="34" charset="-122"/>
                </a:rPr>
                <a:t>编标</a:t>
              </a:r>
              <a:r>
                <a:rPr lang="zh-CN" altLang="en-US" sz="3200" b="1" dirty="0">
                  <a:solidFill>
                    <a:srgbClr val="0070C0"/>
                  </a:solidFill>
                  <a:latin typeface="思源黑体" panose="020B0500000000000000" pitchFamily="34" charset="-122"/>
                  <a:ea typeface="思源黑体" panose="020B0500000000000000" pitchFamily="34" charset="-122"/>
                </a:rPr>
                <a:t>系统</a:t>
              </a:r>
              <a:endParaRPr lang="zh-CN" altLang="en-US" sz="3200" b="1" dirty="0">
                <a:solidFill>
                  <a:srgbClr val="0070C0"/>
                </a:solidFill>
                <a:latin typeface="思源黑体" panose="020B0500000000000000" pitchFamily="34" charset="-122"/>
                <a:ea typeface="思源黑体" panose="020B0500000000000000" pitchFamily="34" charset="-122"/>
              </a:endParaRPr>
            </a:p>
          </p:txBody>
        </p:sp>
        <p:grpSp>
          <p:nvGrpSpPr>
            <p:cNvPr id="23" name="组合 22"/>
            <p:cNvGrpSpPr/>
            <p:nvPr/>
          </p:nvGrpSpPr>
          <p:grpSpPr>
            <a:xfrm>
              <a:off x="4015286" y="517469"/>
              <a:ext cx="4181228" cy="584775"/>
              <a:chOff x="4495677" y="461219"/>
              <a:chExt cx="4181228" cy="584775"/>
            </a:xfrm>
          </p:grpSpPr>
          <p:sp>
            <p:nvSpPr>
              <p:cNvPr id="24" name="半闭框 23"/>
              <p:cNvSpPr/>
              <p:nvPr/>
            </p:nvSpPr>
            <p:spPr>
              <a:xfrm>
                <a:off x="4495677" y="461219"/>
                <a:ext cx="369422" cy="313372"/>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半闭框 24"/>
              <p:cNvSpPr/>
              <p:nvPr/>
            </p:nvSpPr>
            <p:spPr>
              <a:xfrm rot="10800000">
                <a:off x="8320737" y="735071"/>
                <a:ext cx="356168" cy="310923"/>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pic>
        <p:nvPicPr>
          <p:cNvPr id="4" name="图片 3"/>
          <p:cNvPicPr>
            <a:picLocks noChangeAspect="1"/>
          </p:cNvPicPr>
          <p:nvPr/>
        </p:nvPicPr>
        <p:blipFill>
          <a:blip r:embed="rId1"/>
          <a:stretch>
            <a:fillRect/>
          </a:stretch>
        </p:blipFill>
        <p:spPr>
          <a:xfrm>
            <a:off x="708660" y="1245235"/>
            <a:ext cx="10624185" cy="500951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4005386" y="517469"/>
            <a:ext cx="4181228" cy="584775"/>
            <a:chOff x="4015286" y="517469"/>
            <a:chExt cx="4181228" cy="584775"/>
          </a:xfrm>
        </p:grpSpPr>
        <p:sp>
          <p:nvSpPr>
            <p:cNvPr id="20" name="矩形 19"/>
            <p:cNvSpPr/>
            <p:nvPr/>
          </p:nvSpPr>
          <p:spPr>
            <a:xfrm>
              <a:off x="4982854" y="517469"/>
              <a:ext cx="2226310" cy="583565"/>
            </a:xfrm>
            <a:prstGeom prst="rect">
              <a:avLst/>
            </a:prstGeom>
          </p:spPr>
          <p:txBody>
            <a:bodyPr wrap="none">
              <a:spAutoFit/>
            </a:bodyPr>
            <a:lstStyle/>
            <a:p>
              <a:pPr algn="ctr"/>
              <a:r>
                <a:rPr lang="en-US" altLang="zh-CN" sz="3200" b="1" dirty="0">
                  <a:solidFill>
                    <a:srgbClr val="0070C0"/>
                  </a:solidFill>
                  <a:latin typeface="思源黑体" panose="020B0500000000000000" pitchFamily="34" charset="-122"/>
                  <a:ea typeface="思源黑体" panose="020B0500000000000000" pitchFamily="34" charset="-122"/>
                </a:rPr>
                <a:t>03</a:t>
              </a:r>
              <a:r>
                <a:rPr lang="zh-CN" altLang="en-US" sz="3200" b="1" dirty="0">
                  <a:solidFill>
                    <a:srgbClr val="0070C0"/>
                  </a:solidFill>
                  <a:latin typeface="思源黑体" panose="020B0500000000000000" pitchFamily="34" charset="-122"/>
                  <a:ea typeface="思源黑体" panose="020B0500000000000000" pitchFamily="34" charset="-122"/>
                </a:rPr>
                <a:t>编标</a:t>
              </a:r>
              <a:r>
                <a:rPr lang="zh-CN" altLang="en-US" sz="3200" b="1" dirty="0">
                  <a:solidFill>
                    <a:srgbClr val="0070C0"/>
                  </a:solidFill>
                  <a:latin typeface="思源黑体" panose="020B0500000000000000" pitchFamily="34" charset="-122"/>
                  <a:ea typeface="思源黑体" panose="020B0500000000000000" pitchFamily="34" charset="-122"/>
                </a:rPr>
                <a:t>系统</a:t>
              </a:r>
              <a:endParaRPr lang="zh-CN" altLang="en-US" sz="3200" b="1" dirty="0">
                <a:solidFill>
                  <a:srgbClr val="0070C0"/>
                </a:solidFill>
                <a:latin typeface="思源黑体" panose="020B0500000000000000" pitchFamily="34" charset="-122"/>
                <a:ea typeface="思源黑体" panose="020B0500000000000000" pitchFamily="34" charset="-122"/>
              </a:endParaRPr>
            </a:p>
          </p:txBody>
        </p:sp>
        <p:grpSp>
          <p:nvGrpSpPr>
            <p:cNvPr id="23" name="组合 22"/>
            <p:cNvGrpSpPr/>
            <p:nvPr/>
          </p:nvGrpSpPr>
          <p:grpSpPr>
            <a:xfrm>
              <a:off x="4015286" y="517469"/>
              <a:ext cx="4181228" cy="584775"/>
              <a:chOff x="4495677" y="461219"/>
              <a:chExt cx="4181228" cy="584775"/>
            </a:xfrm>
          </p:grpSpPr>
          <p:sp>
            <p:nvSpPr>
              <p:cNvPr id="24" name="半闭框 23"/>
              <p:cNvSpPr/>
              <p:nvPr/>
            </p:nvSpPr>
            <p:spPr>
              <a:xfrm>
                <a:off x="4495677" y="461219"/>
                <a:ext cx="369422" cy="313372"/>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半闭框 24"/>
              <p:cNvSpPr/>
              <p:nvPr/>
            </p:nvSpPr>
            <p:spPr>
              <a:xfrm rot="10800000">
                <a:off x="8320737" y="735071"/>
                <a:ext cx="356168" cy="310923"/>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pic>
        <p:nvPicPr>
          <p:cNvPr id="3" name="图片 2"/>
          <p:cNvPicPr>
            <a:picLocks noChangeAspect="1"/>
          </p:cNvPicPr>
          <p:nvPr/>
        </p:nvPicPr>
        <p:blipFill>
          <a:blip r:embed="rId1"/>
          <a:stretch>
            <a:fillRect/>
          </a:stretch>
        </p:blipFill>
        <p:spPr>
          <a:xfrm>
            <a:off x="494665" y="1200785"/>
            <a:ext cx="11144885" cy="505396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005386" y="5011331"/>
            <a:ext cx="4092174" cy="1338828"/>
          </a:xfrm>
          <a:prstGeom prst="rect">
            <a:avLst/>
          </a:prstGeom>
        </p:spPr>
        <p:txBody>
          <a:bodyPr wrap="square">
            <a:spAutoFit/>
          </a:bodyPr>
          <a:lstStyle/>
          <a:p>
            <a:pPr>
              <a:lnSpc>
                <a:spcPct val="150000"/>
              </a:lnSpc>
            </a:pP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公告大厅关注项目；</a:t>
            </a: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我的投标项目管理进行文件下载、保证金递交、投标文件上传等操作</a:t>
            </a:r>
            <a:endParaRPr lang="zh-CN" altLang="en-US" dirty="0">
              <a:latin typeface="微软雅黑" panose="020B0503020204020204" pitchFamily="34" charset="-122"/>
              <a:ea typeface="微软雅黑" panose="020B0503020204020204" pitchFamily="34" charset="-122"/>
            </a:endParaRPr>
          </a:p>
        </p:txBody>
      </p:sp>
      <p:grpSp>
        <p:nvGrpSpPr>
          <p:cNvPr id="22" name="组合 21"/>
          <p:cNvGrpSpPr/>
          <p:nvPr/>
        </p:nvGrpSpPr>
        <p:grpSpPr>
          <a:xfrm>
            <a:off x="4005386" y="517469"/>
            <a:ext cx="4181228" cy="584775"/>
            <a:chOff x="4015286" y="517469"/>
            <a:chExt cx="4181228" cy="584775"/>
          </a:xfrm>
        </p:grpSpPr>
        <p:sp>
          <p:nvSpPr>
            <p:cNvPr id="23" name="矩形 22"/>
            <p:cNvSpPr/>
            <p:nvPr/>
          </p:nvSpPr>
          <p:spPr>
            <a:xfrm>
              <a:off x="5134841" y="517469"/>
              <a:ext cx="1922321" cy="584775"/>
            </a:xfrm>
            <a:prstGeom prst="rect">
              <a:avLst/>
            </a:prstGeom>
          </p:spPr>
          <p:txBody>
            <a:bodyPr wrap="none">
              <a:spAutoFit/>
            </a:bodyPr>
            <a:lstStyle/>
            <a:p>
              <a:pPr algn="ctr"/>
              <a:r>
                <a:rPr lang="en-US" altLang="zh-CN" sz="3200" b="1" dirty="0">
                  <a:solidFill>
                    <a:srgbClr val="0070C0"/>
                  </a:solidFill>
                  <a:latin typeface="思源黑体" panose="020B0500000000000000" pitchFamily="34" charset="-122"/>
                  <a:ea typeface="思源黑体" panose="020B0500000000000000" pitchFamily="34" charset="-122"/>
                </a:rPr>
                <a:t>03</a:t>
              </a:r>
              <a:r>
                <a:rPr lang="zh-CN" altLang="en-US" sz="3200" b="1" dirty="0">
                  <a:solidFill>
                    <a:srgbClr val="0070C0"/>
                  </a:solidFill>
                  <a:latin typeface="思源黑体" panose="020B0500000000000000" pitchFamily="34" charset="-122"/>
                  <a:ea typeface="思源黑体" panose="020B0500000000000000" pitchFamily="34" charset="-122"/>
                </a:rPr>
                <a:t>投标人</a:t>
              </a:r>
              <a:endParaRPr lang="zh-CN" altLang="en-US" sz="3200" b="1" dirty="0">
                <a:solidFill>
                  <a:srgbClr val="0070C0"/>
                </a:solidFill>
                <a:latin typeface="思源黑体" panose="020B0500000000000000" pitchFamily="34" charset="-122"/>
                <a:ea typeface="思源黑体" panose="020B0500000000000000" pitchFamily="34" charset="-122"/>
              </a:endParaRPr>
            </a:p>
          </p:txBody>
        </p:sp>
        <p:grpSp>
          <p:nvGrpSpPr>
            <p:cNvPr id="24" name="组合 23"/>
            <p:cNvGrpSpPr/>
            <p:nvPr/>
          </p:nvGrpSpPr>
          <p:grpSpPr>
            <a:xfrm>
              <a:off x="4015286" y="517469"/>
              <a:ext cx="4181228" cy="584775"/>
              <a:chOff x="4495677" y="461219"/>
              <a:chExt cx="4181228" cy="584775"/>
            </a:xfrm>
          </p:grpSpPr>
          <p:sp>
            <p:nvSpPr>
              <p:cNvPr id="25" name="半闭框 24"/>
              <p:cNvSpPr/>
              <p:nvPr/>
            </p:nvSpPr>
            <p:spPr>
              <a:xfrm>
                <a:off x="4495677" y="461219"/>
                <a:ext cx="369422" cy="313372"/>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半闭框 25"/>
              <p:cNvSpPr/>
              <p:nvPr/>
            </p:nvSpPr>
            <p:spPr>
              <a:xfrm rot="10800000">
                <a:off x="8320737" y="735071"/>
                <a:ext cx="356168" cy="310923"/>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pic>
        <p:nvPicPr>
          <p:cNvPr id="7" name="图片 6"/>
          <p:cNvPicPr>
            <a:picLocks noChangeAspect="1"/>
          </p:cNvPicPr>
          <p:nvPr/>
        </p:nvPicPr>
        <p:blipFill>
          <a:blip r:embed="rId1"/>
          <a:stretch>
            <a:fillRect/>
          </a:stretch>
        </p:blipFill>
        <p:spPr>
          <a:xfrm>
            <a:off x="1402080" y="1219200"/>
            <a:ext cx="9733280" cy="35560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005386" y="5518061"/>
            <a:ext cx="4092174" cy="506730"/>
          </a:xfrm>
          <a:prstGeom prst="rect">
            <a:avLst/>
          </a:prstGeom>
        </p:spPr>
        <p:txBody>
          <a:bodyPr wrap="square">
            <a:spAutoFit/>
          </a:bodyPr>
          <a:lstStyle/>
          <a:p>
            <a:pPr>
              <a:lnSpc>
                <a:spcPct val="150000"/>
              </a:lnSpc>
            </a:pPr>
            <a:r>
              <a:rPr lang="zh-CN" altLang="en-US" dirty="0">
                <a:latin typeface="微软雅黑" panose="020B0503020204020204" pitchFamily="34" charset="-122"/>
                <a:ea typeface="微软雅黑" panose="020B0503020204020204" pitchFamily="34" charset="-122"/>
              </a:rPr>
              <a:t>通过智能化编标工具制作投标</a:t>
            </a:r>
            <a:r>
              <a:rPr lang="zh-CN" altLang="en-US" dirty="0">
                <a:latin typeface="微软雅黑" panose="020B0503020204020204" pitchFamily="34" charset="-122"/>
                <a:ea typeface="微软雅黑" panose="020B0503020204020204" pitchFamily="34" charset="-122"/>
              </a:rPr>
              <a:t>文件</a:t>
            </a:r>
            <a:endParaRPr lang="zh-CN" altLang="en-US" dirty="0">
              <a:latin typeface="微软雅黑" panose="020B0503020204020204" pitchFamily="34" charset="-122"/>
              <a:ea typeface="微软雅黑" panose="020B0503020204020204" pitchFamily="34" charset="-122"/>
            </a:endParaRPr>
          </a:p>
        </p:txBody>
      </p:sp>
      <p:grpSp>
        <p:nvGrpSpPr>
          <p:cNvPr id="22" name="组合 21"/>
          <p:cNvGrpSpPr/>
          <p:nvPr/>
        </p:nvGrpSpPr>
        <p:grpSpPr>
          <a:xfrm>
            <a:off x="4005386" y="517469"/>
            <a:ext cx="4181228" cy="584775"/>
            <a:chOff x="4015286" y="517469"/>
            <a:chExt cx="4181228" cy="584775"/>
          </a:xfrm>
        </p:grpSpPr>
        <p:sp>
          <p:nvSpPr>
            <p:cNvPr id="23" name="矩形 22"/>
            <p:cNvSpPr/>
            <p:nvPr/>
          </p:nvSpPr>
          <p:spPr>
            <a:xfrm>
              <a:off x="5134841" y="517469"/>
              <a:ext cx="1922321" cy="584775"/>
            </a:xfrm>
            <a:prstGeom prst="rect">
              <a:avLst/>
            </a:prstGeom>
          </p:spPr>
          <p:txBody>
            <a:bodyPr wrap="none">
              <a:spAutoFit/>
            </a:bodyPr>
            <a:lstStyle/>
            <a:p>
              <a:pPr algn="ctr"/>
              <a:r>
                <a:rPr lang="en-US" altLang="zh-CN" sz="3200" b="1" dirty="0">
                  <a:solidFill>
                    <a:srgbClr val="0070C0"/>
                  </a:solidFill>
                  <a:latin typeface="思源黑体" panose="020B0500000000000000" pitchFamily="34" charset="-122"/>
                  <a:ea typeface="思源黑体" panose="020B0500000000000000" pitchFamily="34" charset="-122"/>
                </a:rPr>
                <a:t>03</a:t>
              </a:r>
              <a:r>
                <a:rPr lang="zh-CN" altLang="en-US" sz="3200" b="1" dirty="0">
                  <a:solidFill>
                    <a:srgbClr val="0070C0"/>
                  </a:solidFill>
                  <a:latin typeface="思源黑体" panose="020B0500000000000000" pitchFamily="34" charset="-122"/>
                  <a:ea typeface="思源黑体" panose="020B0500000000000000" pitchFamily="34" charset="-122"/>
                </a:rPr>
                <a:t>投标人</a:t>
              </a:r>
              <a:endParaRPr lang="zh-CN" altLang="en-US" sz="3200" b="1" dirty="0">
                <a:solidFill>
                  <a:srgbClr val="0070C0"/>
                </a:solidFill>
                <a:latin typeface="思源黑体" panose="020B0500000000000000" pitchFamily="34" charset="-122"/>
                <a:ea typeface="思源黑体" panose="020B0500000000000000" pitchFamily="34" charset="-122"/>
              </a:endParaRPr>
            </a:p>
          </p:txBody>
        </p:sp>
        <p:grpSp>
          <p:nvGrpSpPr>
            <p:cNvPr id="24" name="组合 23"/>
            <p:cNvGrpSpPr/>
            <p:nvPr/>
          </p:nvGrpSpPr>
          <p:grpSpPr>
            <a:xfrm>
              <a:off x="4015286" y="517469"/>
              <a:ext cx="4181228" cy="584775"/>
              <a:chOff x="4495677" y="461219"/>
              <a:chExt cx="4181228" cy="584775"/>
            </a:xfrm>
          </p:grpSpPr>
          <p:sp>
            <p:nvSpPr>
              <p:cNvPr id="25" name="半闭框 24"/>
              <p:cNvSpPr/>
              <p:nvPr/>
            </p:nvSpPr>
            <p:spPr>
              <a:xfrm>
                <a:off x="4495677" y="461219"/>
                <a:ext cx="369422" cy="313372"/>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半闭框 25"/>
              <p:cNvSpPr/>
              <p:nvPr/>
            </p:nvSpPr>
            <p:spPr>
              <a:xfrm rot="10800000">
                <a:off x="8320737" y="735071"/>
                <a:ext cx="356168" cy="310923"/>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pic>
        <p:nvPicPr>
          <p:cNvPr id="2" name="图片 1"/>
          <p:cNvPicPr>
            <a:picLocks noChangeAspect="1"/>
          </p:cNvPicPr>
          <p:nvPr/>
        </p:nvPicPr>
        <p:blipFill>
          <a:blip r:embed="rId1"/>
          <a:stretch>
            <a:fillRect/>
          </a:stretch>
        </p:blipFill>
        <p:spPr>
          <a:xfrm>
            <a:off x="6543675" y="1230630"/>
            <a:ext cx="5459095" cy="4346575"/>
          </a:xfrm>
          <a:prstGeom prst="rect">
            <a:avLst/>
          </a:prstGeom>
        </p:spPr>
      </p:pic>
      <p:pic>
        <p:nvPicPr>
          <p:cNvPr id="3" name="图片 2"/>
          <p:cNvPicPr>
            <a:picLocks noChangeAspect="1"/>
          </p:cNvPicPr>
          <p:nvPr/>
        </p:nvPicPr>
        <p:blipFill>
          <a:blip r:embed="rId2"/>
          <a:stretch>
            <a:fillRect/>
          </a:stretch>
        </p:blipFill>
        <p:spPr>
          <a:xfrm>
            <a:off x="36830" y="1230630"/>
            <a:ext cx="6506210" cy="433197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005386" y="5011331"/>
            <a:ext cx="4092174" cy="1753235"/>
          </a:xfrm>
          <a:prstGeom prst="rect">
            <a:avLst/>
          </a:prstGeom>
        </p:spPr>
        <p:txBody>
          <a:bodyPr wrap="square">
            <a:spAutoFit/>
          </a:bodyPr>
          <a:lstStyle/>
          <a:p>
            <a:pPr>
              <a:lnSpc>
                <a:spcPct val="150000"/>
              </a:lnSpc>
            </a:pP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工程建设登录首页创建专家抽取任务；</a:t>
            </a: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专家抽取中按项目需求提交专家抽取</a:t>
            </a:r>
            <a:r>
              <a:rPr lang="zh-CN" altLang="en-US" dirty="0">
                <a:latin typeface="微软雅黑" panose="020B0503020204020204" pitchFamily="34" charset="-122"/>
                <a:ea typeface="微软雅黑" panose="020B0503020204020204" pitchFamily="34" charset="-122"/>
              </a:rPr>
              <a:t>申请；</a:t>
            </a:r>
            <a:endParaRPr lang="zh-CN" altLang="en-US"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在我的管理项目中提交评审专家</a:t>
            </a:r>
            <a:r>
              <a:rPr lang="zh-CN" altLang="en-US" dirty="0">
                <a:latin typeface="微软雅黑" panose="020B0503020204020204" pitchFamily="34" charset="-122"/>
                <a:ea typeface="微软雅黑" panose="020B0503020204020204" pitchFamily="34" charset="-122"/>
              </a:rPr>
              <a:t>登记</a:t>
            </a:r>
            <a:endParaRPr lang="zh-CN" altLang="en-US" dirty="0">
              <a:latin typeface="微软雅黑" panose="020B0503020204020204" pitchFamily="34" charset="-122"/>
              <a:ea typeface="微软雅黑" panose="020B0503020204020204" pitchFamily="34" charset="-122"/>
            </a:endParaRPr>
          </a:p>
        </p:txBody>
      </p:sp>
      <p:grpSp>
        <p:nvGrpSpPr>
          <p:cNvPr id="22" name="组合 21"/>
          <p:cNvGrpSpPr/>
          <p:nvPr/>
        </p:nvGrpSpPr>
        <p:grpSpPr>
          <a:xfrm>
            <a:off x="4005386" y="517469"/>
            <a:ext cx="4181228" cy="584775"/>
            <a:chOff x="4015286" y="517469"/>
            <a:chExt cx="4181228" cy="584775"/>
          </a:xfrm>
        </p:grpSpPr>
        <p:sp>
          <p:nvSpPr>
            <p:cNvPr id="23" name="矩形 22"/>
            <p:cNvSpPr/>
            <p:nvPr/>
          </p:nvSpPr>
          <p:spPr>
            <a:xfrm>
              <a:off x="4982853" y="517469"/>
              <a:ext cx="2226310" cy="583565"/>
            </a:xfrm>
            <a:prstGeom prst="rect">
              <a:avLst/>
            </a:prstGeom>
          </p:spPr>
          <p:txBody>
            <a:bodyPr wrap="none">
              <a:spAutoFit/>
            </a:bodyPr>
            <a:lstStyle/>
            <a:p>
              <a:pPr algn="ctr"/>
              <a:r>
                <a:rPr lang="en-US" altLang="zh-CN" sz="3200" b="1" dirty="0">
                  <a:solidFill>
                    <a:srgbClr val="0070C0"/>
                  </a:solidFill>
                  <a:latin typeface="思源黑体" panose="020B0500000000000000" pitchFamily="34" charset="-122"/>
                  <a:ea typeface="思源黑体" panose="020B0500000000000000" pitchFamily="34" charset="-122"/>
                </a:rPr>
                <a:t>03</a:t>
              </a:r>
              <a:r>
                <a:rPr lang="zh-CN" altLang="en-US" sz="3200" b="1" dirty="0">
                  <a:solidFill>
                    <a:srgbClr val="0070C0"/>
                  </a:solidFill>
                  <a:latin typeface="思源黑体" panose="020B0500000000000000" pitchFamily="34" charset="-122"/>
                  <a:ea typeface="思源黑体" panose="020B0500000000000000" pitchFamily="34" charset="-122"/>
                </a:rPr>
                <a:t>招标</a:t>
              </a:r>
              <a:r>
                <a:rPr lang="zh-CN" altLang="en-US" sz="3200" b="1" dirty="0">
                  <a:solidFill>
                    <a:srgbClr val="0070C0"/>
                  </a:solidFill>
                  <a:latin typeface="思源黑体" panose="020B0500000000000000" pitchFamily="34" charset="-122"/>
                  <a:ea typeface="思源黑体" panose="020B0500000000000000" pitchFamily="34" charset="-122"/>
                </a:rPr>
                <a:t>代理</a:t>
              </a:r>
              <a:endParaRPr lang="zh-CN" altLang="en-US" sz="3200" b="1" dirty="0">
                <a:solidFill>
                  <a:srgbClr val="0070C0"/>
                </a:solidFill>
                <a:latin typeface="思源黑体" panose="020B0500000000000000" pitchFamily="34" charset="-122"/>
                <a:ea typeface="思源黑体" panose="020B0500000000000000" pitchFamily="34" charset="-122"/>
              </a:endParaRPr>
            </a:p>
          </p:txBody>
        </p:sp>
        <p:grpSp>
          <p:nvGrpSpPr>
            <p:cNvPr id="24" name="组合 23"/>
            <p:cNvGrpSpPr/>
            <p:nvPr/>
          </p:nvGrpSpPr>
          <p:grpSpPr>
            <a:xfrm>
              <a:off x="4015286" y="517469"/>
              <a:ext cx="4181228" cy="584775"/>
              <a:chOff x="4495677" y="461219"/>
              <a:chExt cx="4181228" cy="584775"/>
            </a:xfrm>
          </p:grpSpPr>
          <p:sp>
            <p:nvSpPr>
              <p:cNvPr id="25" name="半闭框 24"/>
              <p:cNvSpPr/>
              <p:nvPr/>
            </p:nvSpPr>
            <p:spPr>
              <a:xfrm>
                <a:off x="4495677" y="461219"/>
                <a:ext cx="369422" cy="313372"/>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半闭框 25"/>
              <p:cNvSpPr/>
              <p:nvPr/>
            </p:nvSpPr>
            <p:spPr>
              <a:xfrm rot="10800000">
                <a:off x="8320737" y="735071"/>
                <a:ext cx="356168" cy="310923"/>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pic>
        <p:nvPicPr>
          <p:cNvPr id="2" name="图片 1"/>
          <p:cNvPicPr>
            <a:picLocks noChangeAspect="1"/>
          </p:cNvPicPr>
          <p:nvPr>
            <p:custDataLst>
              <p:tags r:id="rId1"/>
            </p:custDataLst>
          </p:nvPr>
        </p:nvPicPr>
        <p:blipFill>
          <a:blip r:embed="rId2"/>
          <a:stretch>
            <a:fillRect/>
          </a:stretch>
        </p:blipFill>
        <p:spPr>
          <a:xfrm>
            <a:off x="2076450" y="1172845"/>
            <a:ext cx="7205345" cy="387921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347738" y="988037"/>
            <a:ext cx="3489405" cy="4792688"/>
            <a:chOff x="347738" y="988037"/>
            <a:chExt cx="3489405" cy="4792688"/>
          </a:xfrm>
        </p:grpSpPr>
        <p:sp>
          <p:nvSpPr>
            <p:cNvPr id="22" name="同心圆 21"/>
            <p:cNvSpPr/>
            <p:nvPr/>
          </p:nvSpPr>
          <p:spPr>
            <a:xfrm>
              <a:off x="347738" y="4849814"/>
              <a:ext cx="572877" cy="557648"/>
            </a:xfrm>
            <a:prstGeom prst="donut">
              <a:avLst>
                <a:gd name="adj" fmla="val 13095"/>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同心圆 22"/>
            <p:cNvSpPr/>
            <p:nvPr/>
          </p:nvSpPr>
          <p:spPr>
            <a:xfrm>
              <a:off x="541641" y="5034199"/>
              <a:ext cx="757948" cy="746526"/>
            </a:xfrm>
            <a:prstGeom prst="donut">
              <a:avLst>
                <a:gd name="adj" fmla="val 13095"/>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椭圆 23"/>
            <p:cNvSpPr/>
            <p:nvPr/>
          </p:nvSpPr>
          <p:spPr>
            <a:xfrm>
              <a:off x="3396468" y="988037"/>
              <a:ext cx="440675" cy="451691"/>
            </a:xfrm>
            <a:prstGeom prst="ellipse">
              <a:avLst/>
            </a:prstGeom>
            <a:solidFill>
              <a:srgbClr val="3F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8571123" y="1291064"/>
            <a:ext cx="3114245" cy="902418"/>
            <a:chOff x="2865012" y="1173160"/>
            <a:chExt cx="3114245" cy="902418"/>
          </a:xfrm>
        </p:grpSpPr>
        <p:sp>
          <p:nvSpPr>
            <p:cNvPr id="21" name="圆角矩形 20"/>
            <p:cNvSpPr/>
            <p:nvPr/>
          </p:nvSpPr>
          <p:spPr>
            <a:xfrm>
              <a:off x="2865012" y="1173160"/>
              <a:ext cx="3114245" cy="90241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B0F0"/>
                </a:solidFill>
                <a:ea typeface="思源宋体 CN" panose="02020400000000000000" pitchFamily="18" charset="-122"/>
              </a:endParaRPr>
            </a:p>
          </p:txBody>
        </p:sp>
        <p:sp>
          <p:nvSpPr>
            <p:cNvPr id="17" name="标题 1"/>
            <p:cNvSpPr txBox="1"/>
            <p:nvPr/>
          </p:nvSpPr>
          <p:spPr>
            <a:xfrm>
              <a:off x="3026366" y="1173160"/>
              <a:ext cx="2791536" cy="902418"/>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500" b="1"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rPr>
                <a:t>PART</a:t>
              </a:r>
              <a:r>
                <a:rPr lang="en-US" altLang="zh-CN" sz="4000" b="1"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rPr>
                <a:t> </a:t>
              </a:r>
              <a:r>
                <a:rPr lang="en-US" altLang="zh-CN" sz="5000" b="1"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rPr>
                <a:t>04</a:t>
              </a:r>
              <a:endParaRPr lang="zh-CN" altLang="en-US" sz="5000" b="1"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endParaRPr>
            </a:p>
          </p:txBody>
        </p:sp>
      </p:grpSp>
      <p:sp>
        <p:nvSpPr>
          <p:cNvPr id="5" name="标题 1"/>
          <p:cNvSpPr txBox="1"/>
          <p:nvPr/>
        </p:nvSpPr>
        <p:spPr>
          <a:xfrm>
            <a:off x="5103531" y="2361569"/>
            <a:ext cx="6673511" cy="197048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dist"/>
            <a:r>
              <a:rPr lang="zh-CN" altLang="en-US" sz="5400" b="1" dirty="0">
                <a:solidFill>
                  <a:srgbClr val="0070C0"/>
                </a:solidFill>
                <a:latin typeface="思源黑体" panose="020B0500000000000000" pitchFamily="34" charset="-122"/>
                <a:ea typeface="思源黑体" panose="020B0500000000000000" pitchFamily="34" charset="-122"/>
              </a:rPr>
              <a:t>开评标系统</a:t>
            </a:r>
            <a:endParaRPr lang="zh-CN" altLang="en-US" sz="5400" b="1" dirty="0">
              <a:solidFill>
                <a:srgbClr val="0070C0"/>
              </a:solidFill>
              <a:latin typeface="思源黑体" panose="020B0500000000000000" pitchFamily="34" charset="-122"/>
              <a:ea typeface="思源黑体" panose="020B0500000000000000" pitchFamily="34" charset="-122"/>
            </a:endParaRPr>
          </a:p>
        </p:txBody>
      </p:sp>
      <p:sp>
        <p:nvSpPr>
          <p:cNvPr id="16" name="文本框 15"/>
          <p:cNvSpPr txBox="1"/>
          <p:nvPr/>
        </p:nvSpPr>
        <p:spPr>
          <a:xfrm>
            <a:off x="5471234" y="4428062"/>
            <a:ext cx="6305808" cy="415498"/>
          </a:xfrm>
          <a:prstGeom prst="rect">
            <a:avLst/>
          </a:prstGeom>
          <a:noFill/>
        </p:spPr>
        <p:txBody>
          <a:bodyPr wrap="square" rtlCol="0">
            <a:spAutoFit/>
          </a:bodyPr>
          <a:lstStyle/>
          <a:p>
            <a:pPr algn="r">
              <a:lnSpc>
                <a:spcPct val="150000"/>
              </a:lnSpc>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开评标系统主要用户甲方和代理机构开标，评标系统用于电子标项目线上评标。</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330507" y="1450538"/>
            <a:ext cx="4197425" cy="3956925"/>
            <a:chOff x="8130450" y="1805168"/>
            <a:chExt cx="3701284" cy="3637979"/>
          </a:xfrm>
        </p:grpSpPr>
        <p:sp>
          <p:nvSpPr>
            <p:cNvPr id="15" name="椭圆 14"/>
            <p:cNvSpPr/>
            <p:nvPr/>
          </p:nvSpPr>
          <p:spPr>
            <a:xfrm>
              <a:off x="8130450" y="1805168"/>
              <a:ext cx="3701284" cy="3637979"/>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rgbClr val="3FC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8291541" y="1955026"/>
              <a:ext cx="3379102" cy="3338263"/>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2500"/>
                            </p:stCondLst>
                            <p:childTnLst>
                              <p:par>
                                <p:cTn id="13" presetID="3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21" fill="hold">
                            <p:stCondLst>
                              <p:cond delay="35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5"/>
                                        </p:tgtEl>
                                        <p:attrNameLst>
                                          <p:attrName>ppt_y</p:attrName>
                                        </p:attrNameLst>
                                      </p:cBhvr>
                                      <p:tavLst>
                                        <p:tav tm="0">
                                          <p:val>
                                            <p:strVal val="#ppt_y"/>
                                          </p:val>
                                        </p:tav>
                                        <p:tav tm="100000">
                                          <p:val>
                                            <p:strVal val="#ppt_y"/>
                                          </p:val>
                                        </p:tav>
                                      </p:tavLst>
                                    </p:anim>
                                    <p:anim calcmode="lin" valueType="num">
                                      <p:cBhvr>
                                        <p:cTn id="26"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5"/>
                                        </p:tgtEl>
                                      </p:cBhvr>
                                    </p:animEffect>
                                  </p:childTnLst>
                                </p:cTn>
                              </p:par>
                            </p:childTnLst>
                          </p:cTn>
                        </p:par>
                        <p:par>
                          <p:cTn id="29" fill="hold">
                            <p:stCondLst>
                              <p:cond delay="4900"/>
                            </p:stCondLst>
                            <p:childTnLst>
                              <p:par>
                                <p:cTn id="30" presetID="14" presetClass="entr" presetSubtype="1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3636318" y="517469"/>
            <a:ext cx="4919365" cy="584775"/>
            <a:chOff x="3618676" y="517469"/>
            <a:chExt cx="4919365" cy="584775"/>
          </a:xfrm>
        </p:grpSpPr>
        <p:sp>
          <p:nvSpPr>
            <p:cNvPr id="14" name="矩形 13"/>
            <p:cNvSpPr/>
            <p:nvPr/>
          </p:nvSpPr>
          <p:spPr>
            <a:xfrm>
              <a:off x="4880294" y="517469"/>
              <a:ext cx="2431415" cy="583565"/>
            </a:xfrm>
            <a:prstGeom prst="rect">
              <a:avLst/>
            </a:prstGeom>
          </p:spPr>
          <p:txBody>
            <a:bodyPr wrap="none">
              <a:spAutoFit/>
            </a:bodyPr>
            <a:lstStyle/>
            <a:p>
              <a:pPr algn="ctr"/>
              <a:r>
                <a:rPr lang="en-US" altLang="zh-CN" sz="3200" b="1" dirty="0">
                  <a:solidFill>
                    <a:srgbClr val="0070C0"/>
                  </a:solidFill>
                  <a:latin typeface="思源黑体" panose="020B0500000000000000" pitchFamily="34" charset="-122"/>
                  <a:ea typeface="思源黑体" panose="020B0500000000000000" pitchFamily="34" charset="-122"/>
                </a:rPr>
                <a:t>04 </a:t>
              </a:r>
              <a:r>
                <a:rPr lang="zh-CN" altLang="en-US" sz="3200" b="1" dirty="0">
                  <a:solidFill>
                    <a:srgbClr val="0070C0"/>
                  </a:solidFill>
                  <a:latin typeface="思源黑体" panose="020B0500000000000000" pitchFamily="34" charset="-122"/>
                  <a:ea typeface="思源黑体" panose="020B0500000000000000" pitchFamily="34" charset="-122"/>
                </a:rPr>
                <a:t>开标大厅</a:t>
              </a:r>
              <a:endParaRPr lang="zh-CN" altLang="en-US" sz="3200" b="1" dirty="0">
                <a:solidFill>
                  <a:srgbClr val="0070C0"/>
                </a:solidFill>
                <a:latin typeface="思源黑体" panose="020B0500000000000000" pitchFamily="34" charset="-122"/>
                <a:ea typeface="思源黑体" panose="020B0500000000000000" pitchFamily="34" charset="-122"/>
              </a:endParaRPr>
            </a:p>
          </p:txBody>
        </p:sp>
        <p:grpSp>
          <p:nvGrpSpPr>
            <p:cNvPr id="15" name="组合 14"/>
            <p:cNvGrpSpPr/>
            <p:nvPr/>
          </p:nvGrpSpPr>
          <p:grpSpPr>
            <a:xfrm>
              <a:off x="3618676" y="517469"/>
              <a:ext cx="4919365" cy="584775"/>
              <a:chOff x="4099067" y="461219"/>
              <a:chExt cx="4919365" cy="584775"/>
            </a:xfrm>
          </p:grpSpPr>
          <p:sp>
            <p:nvSpPr>
              <p:cNvPr id="16" name="半闭框 15"/>
              <p:cNvSpPr/>
              <p:nvPr/>
            </p:nvSpPr>
            <p:spPr>
              <a:xfrm>
                <a:off x="4099067" y="461219"/>
                <a:ext cx="369422" cy="313372"/>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半闭框 16"/>
              <p:cNvSpPr/>
              <p:nvPr/>
            </p:nvSpPr>
            <p:spPr>
              <a:xfrm rot="10800000">
                <a:off x="8662264" y="735071"/>
                <a:ext cx="356168" cy="310923"/>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grpSp>
        <p:nvGrpSpPr>
          <p:cNvPr id="18" name="组合 17"/>
          <p:cNvGrpSpPr/>
          <p:nvPr/>
        </p:nvGrpSpPr>
        <p:grpSpPr>
          <a:xfrm>
            <a:off x="845151" y="1415230"/>
            <a:ext cx="4122067" cy="587591"/>
            <a:chOff x="1968252" y="1507182"/>
            <a:chExt cx="4122067" cy="587591"/>
          </a:xfrm>
        </p:grpSpPr>
        <p:sp>
          <p:nvSpPr>
            <p:cNvPr id="19" name="圆角矩形 18"/>
            <p:cNvSpPr/>
            <p:nvPr/>
          </p:nvSpPr>
          <p:spPr>
            <a:xfrm>
              <a:off x="1968252" y="1507182"/>
              <a:ext cx="4122067" cy="58759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0" name="矩形 19"/>
            <p:cNvSpPr/>
            <p:nvPr/>
          </p:nvSpPr>
          <p:spPr>
            <a:xfrm>
              <a:off x="2058446" y="1600922"/>
              <a:ext cx="4031873" cy="400110"/>
            </a:xfrm>
            <a:prstGeom prst="rect">
              <a:avLst/>
            </a:prstGeom>
          </p:spPr>
          <p:txBody>
            <a:bodyPr wrap="non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用于甲方和代理机构线上开标过程</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4" name="文本框 3"/>
          <p:cNvSpPr txBox="1"/>
          <p:nvPr/>
        </p:nvSpPr>
        <p:spPr>
          <a:xfrm>
            <a:off x="7621518" y="3287990"/>
            <a:ext cx="4570482" cy="1289905"/>
          </a:xfrm>
          <a:prstGeom prst="rect">
            <a:avLst/>
          </a:prstGeom>
          <a:noFill/>
        </p:spPr>
        <p:txBody>
          <a:bodyPr wrap="none" rtlCol="0">
            <a:spAutoFit/>
          </a:bodyPr>
          <a:lstStyle/>
          <a:p>
            <a:pPr>
              <a:lnSpc>
                <a:spcPct val="150000"/>
              </a:lnSpc>
            </a:pPr>
            <a:r>
              <a:rPr lang="zh-CN" altLang="en-US" dirty="0">
                <a:latin typeface="微软雅黑" panose="020B0503020204020204" pitchFamily="34" charset="-122"/>
                <a:ea typeface="微软雅黑" panose="020B0503020204020204" pitchFamily="34" charset="-122"/>
              </a:rPr>
              <a:t>甲方或者代理机构在不见面开标大厅进行</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开标过程包括：公布投标人、解密投标文件</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唱标等相关流程</a:t>
            </a:r>
            <a:endParaRPr lang="zh-CN" altLang="en-US"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61595" y="2078990"/>
            <a:ext cx="7437120" cy="417576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465104" y="575700"/>
            <a:ext cx="569387" cy="553998"/>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pPr algn="ctr"/>
            <a:r>
              <a:rPr lang="zh-CN" altLang="en-US" sz="3000" dirty="0">
                <a:solidFill>
                  <a:schemeClr val="bg1"/>
                </a:solidFill>
                <a:latin typeface="微软雅黑" panose="020B0503020204020204" pitchFamily="34" charset="-122"/>
                <a:ea typeface="微软雅黑" panose="020B0503020204020204" pitchFamily="34" charset="-122"/>
              </a:rPr>
              <a:t>一</a:t>
            </a:r>
            <a:endParaRPr lang="zh-CN" altLang="en-US" sz="3000" dirty="0">
              <a:solidFill>
                <a:schemeClr val="bg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4153736" y="575700"/>
            <a:ext cx="5056192" cy="553998"/>
          </a:xfrm>
          <a:prstGeom prst="rect">
            <a:avLst/>
          </a:prstGeom>
          <a:no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lang="zh-CN" altLang="en-US" sz="3000" b="1" dirty="0">
                <a:solidFill>
                  <a:srgbClr val="00B0F0"/>
                </a:solidFill>
                <a:latin typeface="微软雅黑" panose="020B0503020204020204" pitchFamily="34" charset="-122"/>
                <a:ea typeface="微软雅黑" panose="020B0503020204020204" pitchFamily="34" charset="-122"/>
              </a:rPr>
              <a:t>西藏公共资源网站简述         </a:t>
            </a:r>
            <a:endParaRPr lang="zh-CN" altLang="en-US" sz="3000" b="1" dirty="0">
              <a:solidFill>
                <a:srgbClr val="00B0F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4034491" y="1370739"/>
            <a:ext cx="569388" cy="553998"/>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pPr algn="ctr"/>
            <a:r>
              <a:rPr lang="zh-CN" altLang="en-US" sz="3000" dirty="0">
                <a:solidFill>
                  <a:schemeClr val="bg1"/>
                </a:solidFill>
                <a:latin typeface="微软雅黑" panose="020B0503020204020204" pitchFamily="34" charset="-122"/>
                <a:ea typeface="微软雅黑" panose="020B0503020204020204" pitchFamily="34" charset="-122"/>
              </a:rPr>
              <a:t>二</a:t>
            </a:r>
            <a:endParaRPr lang="zh-CN" altLang="en-US" sz="3000" dirty="0">
              <a:solidFill>
                <a:schemeClr val="bg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4723125" y="1370739"/>
            <a:ext cx="4031873" cy="553998"/>
          </a:xfrm>
          <a:prstGeom prst="rect">
            <a:avLst/>
          </a:prstGeom>
          <a:no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zh-CN" altLang="en-US" sz="3000" b="1" dirty="0">
                <a:solidFill>
                  <a:srgbClr val="00B0F0"/>
                </a:solidFill>
                <a:latin typeface="微软雅黑" panose="020B0503020204020204" pitchFamily="34" charset="-122"/>
                <a:ea typeface="微软雅黑" panose="020B0503020204020204" pitchFamily="34" charset="-122"/>
              </a:rPr>
              <a:t>主体库系统           </a:t>
            </a:r>
            <a:endParaRPr lang="zh-CN" altLang="en-US" sz="3000" b="1" dirty="0">
              <a:solidFill>
                <a:srgbClr val="00B0F0"/>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4603879" y="2183732"/>
            <a:ext cx="569388" cy="553998"/>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pPr algn="ctr"/>
            <a:r>
              <a:rPr lang="zh-CN" altLang="en-US" sz="3000" dirty="0">
                <a:solidFill>
                  <a:schemeClr val="bg1"/>
                </a:solidFill>
                <a:latin typeface="微软雅黑" panose="020B0503020204020204" pitchFamily="34" charset="-122"/>
                <a:ea typeface="微软雅黑" panose="020B0503020204020204" pitchFamily="34" charset="-122"/>
              </a:rPr>
              <a:t>三</a:t>
            </a:r>
            <a:endParaRPr lang="zh-CN" altLang="en-US" sz="3000"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5292512" y="2183732"/>
            <a:ext cx="4059125" cy="553998"/>
          </a:xfrm>
          <a:prstGeom prst="rect">
            <a:avLst/>
          </a:prstGeom>
          <a:no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lang="zh-CN" altLang="en-US" sz="3000" b="1" dirty="0">
                <a:solidFill>
                  <a:srgbClr val="00B0F0"/>
                </a:solidFill>
                <a:latin typeface="微软雅黑" panose="020B0503020204020204" pitchFamily="34" charset="-122"/>
                <a:ea typeface="微软雅黑" panose="020B0503020204020204" pitchFamily="34" charset="-122"/>
              </a:rPr>
              <a:t>工程建设交易平台       </a:t>
            </a:r>
            <a:endParaRPr lang="zh-CN" altLang="en-US" sz="3000" b="1" dirty="0">
              <a:solidFill>
                <a:srgbClr val="00B0F0"/>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5173267" y="2978771"/>
            <a:ext cx="569388" cy="553998"/>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pPr algn="ctr"/>
            <a:r>
              <a:rPr lang="zh-CN" altLang="en-US" sz="3000" dirty="0">
                <a:solidFill>
                  <a:schemeClr val="bg1"/>
                </a:solidFill>
                <a:latin typeface="微软雅黑" panose="020B0503020204020204" pitchFamily="34" charset="-122"/>
                <a:ea typeface="微软雅黑" panose="020B0503020204020204" pitchFamily="34" charset="-122"/>
              </a:rPr>
              <a:t>四</a:t>
            </a:r>
            <a:endParaRPr lang="zh-CN" altLang="en-US" sz="3000"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5861901" y="2978771"/>
            <a:ext cx="2201545" cy="553085"/>
          </a:xfrm>
          <a:prstGeom prst="rect">
            <a:avLst/>
          </a:prstGeom>
          <a:no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pPr algn="l"/>
            <a:r>
              <a:rPr lang="zh-CN" altLang="en-US" sz="3000" b="1" dirty="0">
                <a:solidFill>
                  <a:srgbClr val="00B0F0"/>
                </a:solidFill>
                <a:latin typeface="微软雅黑" panose="020B0503020204020204" pitchFamily="34" charset="-122"/>
                <a:ea typeface="微软雅黑" panose="020B0503020204020204" pitchFamily="34" charset="-122"/>
                <a:sym typeface="+mn-ea"/>
              </a:rPr>
              <a:t>开评标系统 </a:t>
            </a:r>
            <a:endParaRPr lang="zh-CN" altLang="en-US" sz="3000" b="1" dirty="0">
              <a:solidFill>
                <a:srgbClr val="00B0F0"/>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5742655" y="3791764"/>
            <a:ext cx="569388" cy="553998"/>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pPr algn="ctr"/>
            <a:r>
              <a:rPr lang="zh-CN" altLang="en-US" sz="3000" dirty="0">
                <a:solidFill>
                  <a:schemeClr val="bg1"/>
                </a:solidFill>
                <a:latin typeface="微软雅黑" panose="020B0503020204020204" pitchFamily="34" charset="-122"/>
                <a:ea typeface="微软雅黑" panose="020B0503020204020204" pitchFamily="34" charset="-122"/>
              </a:rPr>
              <a:t>五</a:t>
            </a:r>
            <a:endParaRPr lang="zh-CN" altLang="en-US" sz="3000" dirty="0">
              <a:solidFill>
                <a:schemeClr val="bg1"/>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6394447" y="3770991"/>
            <a:ext cx="2729865" cy="553085"/>
          </a:xfrm>
          <a:prstGeom prst="rect">
            <a:avLst/>
          </a:prstGeom>
          <a:no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pPr algn="l"/>
            <a:r>
              <a:rPr lang="zh-CN" altLang="en-US" sz="3000" b="1" dirty="0">
                <a:solidFill>
                  <a:srgbClr val="00B0F0"/>
                </a:solidFill>
                <a:latin typeface="微软雅黑" panose="020B0503020204020204" pitchFamily="34" charset="-122"/>
                <a:ea typeface="微软雅黑" panose="020B0503020204020204" pitchFamily="34" charset="-122"/>
                <a:sym typeface="+mn-ea"/>
              </a:rPr>
              <a:t>电子</a:t>
            </a:r>
            <a:r>
              <a:rPr lang="zh-CN" altLang="en-US" sz="3000" b="1" dirty="0" smtClean="0">
                <a:solidFill>
                  <a:srgbClr val="00B0F0"/>
                </a:solidFill>
                <a:latin typeface="微软雅黑" panose="020B0503020204020204" pitchFamily="34" charset="-122"/>
                <a:ea typeface="微软雅黑" panose="020B0503020204020204" pitchFamily="34" charset="-122"/>
                <a:sym typeface="+mn-ea"/>
              </a:rPr>
              <a:t>保函 </a:t>
            </a:r>
            <a:r>
              <a:rPr lang="zh-CN" altLang="en-US" sz="3000" b="1" dirty="0">
                <a:solidFill>
                  <a:srgbClr val="00B0F0"/>
                </a:solidFill>
                <a:latin typeface="微软雅黑" panose="020B0503020204020204" pitchFamily="34" charset="-122"/>
                <a:ea typeface="微软雅黑" panose="020B0503020204020204" pitchFamily="34" charset="-122"/>
              </a:rPr>
              <a:t>        </a:t>
            </a:r>
            <a:endParaRPr lang="zh-CN" altLang="en-US" sz="3000" b="1" dirty="0">
              <a:solidFill>
                <a:srgbClr val="00B0F0"/>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6312043" y="4604757"/>
            <a:ext cx="569388" cy="553998"/>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pPr algn="ctr"/>
            <a:r>
              <a:rPr lang="zh-CN" altLang="en-US" sz="3000" dirty="0">
                <a:solidFill>
                  <a:schemeClr val="bg1"/>
                </a:solidFill>
                <a:latin typeface="微软雅黑" panose="020B0503020204020204" pitchFamily="34" charset="-122"/>
                <a:ea typeface="微软雅黑" panose="020B0503020204020204" pitchFamily="34" charset="-122"/>
              </a:rPr>
              <a:t>六</a:t>
            </a:r>
            <a:endParaRPr lang="zh-CN" altLang="en-US" sz="3000" dirty="0">
              <a:solidFill>
                <a:schemeClr val="bg1"/>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7045879" y="4558407"/>
            <a:ext cx="2582545" cy="1014730"/>
          </a:xfrm>
          <a:prstGeom prst="rect">
            <a:avLst/>
          </a:prstGeom>
          <a:no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pPr algn="l"/>
            <a:r>
              <a:rPr lang="zh-CN" altLang="en-US" sz="3000" b="1" dirty="0">
                <a:solidFill>
                  <a:srgbClr val="00B0F0"/>
                </a:solidFill>
                <a:latin typeface="微软雅黑" panose="020B0503020204020204" pitchFamily="34" charset="-122"/>
                <a:ea typeface="微软雅黑" panose="020B0503020204020204" pitchFamily="34" charset="-122"/>
              </a:rPr>
              <a:t> </a:t>
            </a:r>
            <a:r>
              <a:rPr lang="zh-CN" altLang="en-US" sz="3000" b="1" dirty="0" smtClean="0">
                <a:solidFill>
                  <a:srgbClr val="00B0F0"/>
                </a:solidFill>
                <a:latin typeface="微软雅黑" panose="020B0503020204020204" pitchFamily="34" charset="-122"/>
                <a:ea typeface="微软雅黑" panose="020B0503020204020204" pitchFamily="34" charset="-122"/>
                <a:sym typeface="+mn-ea"/>
              </a:rPr>
              <a:t>常见问题讲解</a:t>
            </a:r>
            <a:endParaRPr lang="zh-CN" altLang="en-US" sz="3000" b="1" dirty="0">
              <a:solidFill>
                <a:srgbClr val="00B0F0"/>
              </a:solidFill>
              <a:latin typeface="微软雅黑" panose="020B0503020204020204" pitchFamily="34" charset="-122"/>
              <a:ea typeface="微软雅黑" panose="020B0503020204020204" pitchFamily="34" charset="-122"/>
            </a:endParaRPr>
          </a:p>
          <a:p>
            <a:pPr algn="l"/>
            <a:r>
              <a:rPr lang="zh-CN" altLang="en-US" sz="3000" b="1" dirty="0">
                <a:solidFill>
                  <a:srgbClr val="00B0F0"/>
                </a:solidFill>
                <a:latin typeface="微软雅黑" panose="020B0503020204020204" pitchFamily="34" charset="-122"/>
                <a:ea typeface="微软雅黑" panose="020B0503020204020204" pitchFamily="34" charset="-122"/>
              </a:rPr>
              <a:t>      </a:t>
            </a:r>
            <a:endParaRPr lang="zh-CN" altLang="en-US" sz="3000" b="1" dirty="0">
              <a:solidFill>
                <a:srgbClr val="00B0F0"/>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636106" y="1779130"/>
            <a:ext cx="3279912" cy="3299740"/>
            <a:chOff x="437322" y="1868557"/>
            <a:chExt cx="3279912" cy="3299740"/>
          </a:xfrm>
        </p:grpSpPr>
        <p:sp>
          <p:nvSpPr>
            <p:cNvPr id="22" name="菱形 21"/>
            <p:cNvSpPr/>
            <p:nvPr/>
          </p:nvSpPr>
          <p:spPr>
            <a:xfrm>
              <a:off x="437322" y="1868557"/>
              <a:ext cx="3279912" cy="3299740"/>
            </a:xfrm>
            <a:prstGeom prst="diamond">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 name="菱形 1"/>
            <p:cNvSpPr/>
            <p:nvPr/>
          </p:nvSpPr>
          <p:spPr>
            <a:xfrm>
              <a:off x="783535" y="2274379"/>
              <a:ext cx="2587486" cy="2488096"/>
            </a:xfrm>
            <a:prstGeom prst="diamond">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 name="矩形 22"/>
            <p:cNvSpPr/>
            <p:nvPr/>
          </p:nvSpPr>
          <p:spPr>
            <a:xfrm>
              <a:off x="1151129" y="2902656"/>
              <a:ext cx="1826141" cy="1077218"/>
            </a:xfrm>
            <a:prstGeom prst="rect">
              <a:avLst/>
            </a:prstGeom>
          </p:spPr>
          <p:txBody>
            <a:bodyPr wrap="none">
              <a:spAutoFit/>
            </a:bodyPr>
            <a:lstStyle/>
            <a:p>
              <a:pPr algn="ctr"/>
              <a:r>
                <a:rPr lang="zh-CN" altLang="en-US" sz="3200" b="1" dirty="0" smtClean="0">
                  <a:solidFill>
                    <a:schemeClr val="bg1"/>
                  </a:solidFill>
                  <a:latin typeface="微软雅黑" panose="020B0503020204020204" pitchFamily="34" charset="-122"/>
                  <a:ea typeface="微软雅黑" panose="020B0503020204020204" pitchFamily="34" charset="-122"/>
                </a:rPr>
                <a:t>培训</a:t>
              </a:r>
              <a:endParaRPr lang="en-US" altLang="zh-CN" sz="3200"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3200" b="1" dirty="0" smtClean="0">
                  <a:solidFill>
                    <a:schemeClr val="bg1"/>
                  </a:solidFill>
                  <a:latin typeface="微软雅黑" panose="020B0503020204020204" pitchFamily="34" charset="-122"/>
                  <a:ea typeface="微软雅黑" panose="020B0503020204020204" pitchFamily="34" charset="-122"/>
                </a:rPr>
                <a:t>主要</a:t>
              </a:r>
              <a:r>
                <a:rPr lang="zh-CN" altLang="en-US" sz="3200" b="1" dirty="0">
                  <a:solidFill>
                    <a:schemeClr val="bg1"/>
                  </a:solidFill>
                  <a:latin typeface="微软雅黑" panose="020B0503020204020204" pitchFamily="34" charset="-122"/>
                  <a:ea typeface="微软雅黑" panose="020B0503020204020204" pitchFamily="34" charset="-122"/>
                </a:rPr>
                <a:t>内容</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8971721" y="981405"/>
            <a:ext cx="2423416" cy="2484241"/>
            <a:chOff x="8971721" y="981405"/>
            <a:chExt cx="2423416" cy="2484241"/>
          </a:xfrm>
        </p:grpSpPr>
        <p:grpSp>
          <p:nvGrpSpPr>
            <p:cNvPr id="18" name="组合 17"/>
            <p:cNvGrpSpPr/>
            <p:nvPr/>
          </p:nvGrpSpPr>
          <p:grpSpPr>
            <a:xfrm>
              <a:off x="9763216" y="1885611"/>
              <a:ext cx="1631921" cy="1580035"/>
              <a:chOff x="911938" y="6075868"/>
              <a:chExt cx="1631921" cy="1580035"/>
            </a:xfrm>
          </p:grpSpPr>
          <p:sp>
            <p:nvSpPr>
              <p:cNvPr id="19" name="椭圆 18"/>
              <p:cNvSpPr/>
              <p:nvPr/>
            </p:nvSpPr>
            <p:spPr>
              <a:xfrm>
                <a:off x="911938" y="6075868"/>
                <a:ext cx="1631921" cy="1580035"/>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0" name="椭圆 19"/>
              <p:cNvSpPr/>
              <p:nvPr/>
            </p:nvSpPr>
            <p:spPr>
              <a:xfrm>
                <a:off x="1076464" y="6189676"/>
                <a:ext cx="1302869" cy="13524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21" name="椭圆 20"/>
            <p:cNvSpPr/>
            <p:nvPr/>
          </p:nvSpPr>
          <p:spPr>
            <a:xfrm>
              <a:off x="8971721" y="981405"/>
              <a:ext cx="2211111" cy="224320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25" name="文本框 24"/>
          <p:cNvSpPr txBox="1"/>
          <p:nvPr/>
        </p:nvSpPr>
        <p:spPr>
          <a:xfrm>
            <a:off x="7456696" y="5417750"/>
            <a:ext cx="978535" cy="553085"/>
          </a:xfrm>
          <a:prstGeom prst="rect">
            <a:avLst/>
          </a:prstGeom>
          <a:no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lang="zh-CN" altLang="en-US" sz="3000" b="1" dirty="0" smtClean="0">
                <a:solidFill>
                  <a:srgbClr val="00B0F0"/>
                </a:solidFill>
                <a:latin typeface="微软雅黑" panose="020B0503020204020204" pitchFamily="34" charset="-122"/>
                <a:ea typeface="微软雅黑" panose="020B0503020204020204" pitchFamily="34" charset="-122"/>
              </a:rPr>
              <a:t>       </a:t>
            </a:r>
            <a:endParaRPr lang="zh-CN" altLang="en-US" sz="3000" b="1" dirty="0">
              <a:solidFill>
                <a:srgbClr val="00B0F0"/>
              </a:solidFill>
              <a:latin typeface="微软雅黑" panose="020B0503020204020204" pitchFamily="34" charset="-122"/>
              <a:ea typeface="微软雅黑" panose="020B0503020204020204" pitchFamily="34"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par>
                          <p:cTn id="8" fill="hold">
                            <p:stCondLst>
                              <p:cond delay="2000"/>
                            </p:stCondLst>
                            <p:childTnLst>
                              <p:par>
                                <p:cTn id="9" presetID="8" presetClass="entr" presetSubtype="3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amond(out)">
                                      <p:cBhvr>
                                        <p:cTn id="11" dur="2000"/>
                                        <p:tgtEl>
                                          <p:spTgt spid="4"/>
                                        </p:tgtEl>
                                      </p:cBhvr>
                                    </p:animEffect>
                                  </p:childTnLst>
                                </p:cTn>
                              </p:par>
                            </p:childTnLst>
                          </p:cTn>
                        </p:par>
                        <p:par>
                          <p:cTn id="12" fill="hold">
                            <p:stCondLst>
                              <p:cond delay="4000"/>
                            </p:stCondLst>
                            <p:childTnLst>
                              <p:par>
                                <p:cTn id="13" presetID="2" presetClass="entr" presetSubtype="12"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par>
                          <p:cTn id="17" fill="hold">
                            <p:stCondLst>
                              <p:cond delay="4500"/>
                            </p:stCondLst>
                            <p:childTnLst>
                              <p:par>
                                <p:cTn id="18" presetID="42"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5500"/>
                            </p:stCondLst>
                            <p:childTnLst>
                              <p:par>
                                <p:cTn id="24" presetID="2" presetClass="entr" presetSubtype="12"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0-#ppt_w/2"/>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par>
                          <p:cTn id="28" fill="hold">
                            <p:stCondLst>
                              <p:cond delay="60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7000"/>
                            </p:stCondLst>
                            <p:childTnLst>
                              <p:par>
                                <p:cTn id="35" presetID="2" presetClass="entr" presetSubtype="12"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par>
                          <p:cTn id="39" fill="hold">
                            <p:stCondLst>
                              <p:cond delay="7500"/>
                            </p:stCondLst>
                            <p:childTnLst>
                              <p:par>
                                <p:cTn id="40" presetID="42" presetClass="entr" presetSubtype="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par>
                          <p:cTn id="45" fill="hold">
                            <p:stCondLst>
                              <p:cond delay="8500"/>
                            </p:stCondLst>
                            <p:childTnLst>
                              <p:par>
                                <p:cTn id="46" presetID="2" presetClass="entr" presetSubtype="12"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0-#ppt_w/2"/>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childTnLst>
                          </p:cTn>
                        </p:par>
                        <p:par>
                          <p:cTn id="50" fill="hold">
                            <p:stCondLst>
                              <p:cond delay="9000"/>
                            </p:stCondLst>
                            <p:childTnLst>
                              <p:par>
                                <p:cTn id="51" presetID="42" presetClass="entr" presetSubtype="0"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par>
                          <p:cTn id="56" fill="hold">
                            <p:stCondLst>
                              <p:cond delay="10000"/>
                            </p:stCondLst>
                            <p:childTnLst>
                              <p:par>
                                <p:cTn id="57" presetID="2" presetClass="entr" presetSubtype="12"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0-#ppt_w/2"/>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childTnLst>
                          </p:cTn>
                        </p:par>
                        <p:par>
                          <p:cTn id="61" fill="hold">
                            <p:stCondLst>
                              <p:cond delay="10500"/>
                            </p:stCondLst>
                            <p:childTnLst>
                              <p:par>
                                <p:cTn id="62" presetID="42" presetClass="entr" presetSubtype="0"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1"/>
                                          </p:val>
                                        </p:tav>
                                        <p:tav tm="100000">
                                          <p:val>
                                            <p:strVal val="#ppt_y"/>
                                          </p:val>
                                        </p:tav>
                                      </p:tavLst>
                                    </p:anim>
                                  </p:childTnLst>
                                </p:cTn>
                              </p:par>
                            </p:childTnLst>
                          </p:cTn>
                        </p:par>
                        <p:par>
                          <p:cTn id="67" fill="hold">
                            <p:stCondLst>
                              <p:cond delay="11500"/>
                            </p:stCondLst>
                            <p:childTnLst>
                              <p:par>
                                <p:cTn id="68" presetID="2" presetClass="entr" presetSubtype="12" fill="hold" grpId="0" nodeType="after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additive="base">
                                        <p:cTn id="70" dur="500" fill="hold"/>
                                        <p:tgtEl>
                                          <p:spTgt spid="15"/>
                                        </p:tgtEl>
                                        <p:attrNameLst>
                                          <p:attrName>ppt_x</p:attrName>
                                        </p:attrNameLst>
                                      </p:cBhvr>
                                      <p:tavLst>
                                        <p:tav tm="0">
                                          <p:val>
                                            <p:strVal val="0-#ppt_w/2"/>
                                          </p:val>
                                        </p:tav>
                                        <p:tav tm="100000">
                                          <p:val>
                                            <p:strVal val="#ppt_x"/>
                                          </p:val>
                                        </p:tav>
                                      </p:tavLst>
                                    </p:anim>
                                    <p:anim calcmode="lin" valueType="num">
                                      <p:cBhvr additive="base">
                                        <p:cTn id="71" dur="500" fill="hold"/>
                                        <p:tgtEl>
                                          <p:spTgt spid="15"/>
                                        </p:tgtEl>
                                        <p:attrNameLst>
                                          <p:attrName>ppt_y</p:attrName>
                                        </p:attrNameLst>
                                      </p:cBhvr>
                                      <p:tavLst>
                                        <p:tav tm="0">
                                          <p:val>
                                            <p:strVal val="1+#ppt_h/2"/>
                                          </p:val>
                                        </p:tav>
                                        <p:tav tm="100000">
                                          <p:val>
                                            <p:strVal val="#ppt_y"/>
                                          </p:val>
                                        </p:tav>
                                      </p:tavLst>
                                    </p:anim>
                                  </p:childTnLst>
                                </p:cTn>
                              </p:par>
                            </p:childTnLst>
                          </p:cTn>
                        </p:par>
                        <p:par>
                          <p:cTn id="72" fill="hold">
                            <p:stCondLst>
                              <p:cond delay="12000"/>
                            </p:stCondLst>
                            <p:childTnLst>
                              <p:par>
                                <p:cTn id="73" presetID="42" presetClass="entr" presetSubtype="0" fill="hold" grpId="0" nodeType="after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1000"/>
                                        <p:tgtEl>
                                          <p:spTgt spid="16"/>
                                        </p:tgtEl>
                                      </p:cBhvr>
                                    </p:animEffect>
                                    <p:anim calcmode="lin" valueType="num">
                                      <p:cBhvr>
                                        <p:cTn id="76" dur="1000" fill="hold"/>
                                        <p:tgtEl>
                                          <p:spTgt spid="16"/>
                                        </p:tgtEl>
                                        <p:attrNameLst>
                                          <p:attrName>ppt_x</p:attrName>
                                        </p:attrNameLst>
                                      </p:cBhvr>
                                      <p:tavLst>
                                        <p:tav tm="0">
                                          <p:val>
                                            <p:strVal val="#ppt_x"/>
                                          </p:val>
                                        </p:tav>
                                        <p:tav tm="100000">
                                          <p:val>
                                            <p:strVal val="#ppt_x"/>
                                          </p:val>
                                        </p:tav>
                                      </p:tavLst>
                                    </p:anim>
                                    <p:anim calcmode="lin" valueType="num">
                                      <p:cBhvr>
                                        <p:cTn id="77" dur="1000" fill="hold"/>
                                        <p:tgtEl>
                                          <p:spTgt spid="16"/>
                                        </p:tgtEl>
                                        <p:attrNameLst>
                                          <p:attrName>ppt_y</p:attrName>
                                        </p:attrNameLst>
                                      </p:cBhvr>
                                      <p:tavLst>
                                        <p:tav tm="0">
                                          <p:val>
                                            <p:strVal val="#ppt_y+.1"/>
                                          </p:val>
                                        </p:tav>
                                        <p:tav tm="100000">
                                          <p:val>
                                            <p:strVal val="#ppt_y"/>
                                          </p:val>
                                        </p:tav>
                                      </p:tavLst>
                                    </p:anim>
                                  </p:childTnLst>
                                </p:cTn>
                              </p:par>
                            </p:childTnLst>
                          </p:cTn>
                        </p:par>
                        <p:par>
                          <p:cTn id="78" fill="hold">
                            <p:stCondLst>
                              <p:cond delay="13000"/>
                            </p:stCondLst>
                            <p:childTnLst>
                              <p:par>
                                <p:cTn id="79" presetID="42" presetClass="entr" presetSubtype="0" fill="hold" grpId="0"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P spid="11" grpId="0" animBg="1"/>
      <p:bldP spid="12" grpId="0" bldLvl="0" animBg="1"/>
      <p:bldP spid="13" grpId="0" animBg="1"/>
      <p:bldP spid="14" grpId="0" bldLvl="0" animBg="1"/>
      <p:bldP spid="15" grpId="0" animBg="1"/>
      <p:bldP spid="16" grpId="0" bldLvl="0" animBg="1"/>
      <p:bldP spid="25"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3636318" y="517469"/>
            <a:ext cx="4919365" cy="584775"/>
            <a:chOff x="3618676" y="517469"/>
            <a:chExt cx="4919365" cy="584775"/>
          </a:xfrm>
        </p:grpSpPr>
        <p:sp>
          <p:nvSpPr>
            <p:cNvPr id="14" name="矩形 13"/>
            <p:cNvSpPr/>
            <p:nvPr/>
          </p:nvSpPr>
          <p:spPr>
            <a:xfrm>
              <a:off x="4880300" y="517469"/>
              <a:ext cx="2431415" cy="583565"/>
            </a:xfrm>
            <a:prstGeom prst="rect">
              <a:avLst/>
            </a:prstGeom>
          </p:spPr>
          <p:txBody>
            <a:bodyPr wrap="none">
              <a:spAutoFit/>
            </a:bodyPr>
            <a:lstStyle/>
            <a:p>
              <a:pPr algn="ctr"/>
              <a:r>
                <a:rPr lang="en-US" altLang="zh-CN" sz="3200" b="1" dirty="0">
                  <a:solidFill>
                    <a:srgbClr val="0070C0"/>
                  </a:solidFill>
                  <a:latin typeface="思源黑体" panose="020B0500000000000000" pitchFamily="34" charset="-122"/>
                  <a:ea typeface="思源黑体" panose="020B0500000000000000" pitchFamily="34" charset="-122"/>
                </a:rPr>
                <a:t>04 </a:t>
              </a:r>
              <a:r>
                <a:rPr lang="zh-CN" altLang="en-US" sz="3200" b="1" dirty="0">
                  <a:solidFill>
                    <a:srgbClr val="0070C0"/>
                  </a:solidFill>
                  <a:latin typeface="思源黑体" panose="020B0500000000000000" pitchFamily="34" charset="-122"/>
                  <a:ea typeface="思源黑体" panose="020B0500000000000000" pitchFamily="34" charset="-122"/>
                </a:rPr>
                <a:t>系统</a:t>
              </a:r>
              <a:r>
                <a:rPr lang="zh-CN" altLang="en-US" sz="3200" b="1" dirty="0">
                  <a:solidFill>
                    <a:srgbClr val="0070C0"/>
                  </a:solidFill>
                  <a:latin typeface="思源黑体" panose="020B0500000000000000" pitchFamily="34" charset="-122"/>
                  <a:ea typeface="思源黑体" panose="020B0500000000000000" pitchFamily="34" charset="-122"/>
                </a:rPr>
                <a:t>抽取</a:t>
              </a:r>
              <a:endParaRPr lang="zh-CN" altLang="en-US" sz="3200" b="1" dirty="0">
                <a:solidFill>
                  <a:srgbClr val="0070C0"/>
                </a:solidFill>
                <a:latin typeface="思源黑体" panose="020B0500000000000000" pitchFamily="34" charset="-122"/>
                <a:ea typeface="思源黑体" panose="020B0500000000000000" pitchFamily="34" charset="-122"/>
              </a:endParaRPr>
            </a:p>
          </p:txBody>
        </p:sp>
        <p:grpSp>
          <p:nvGrpSpPr>
            <p:cNvPr id="15" name="组合 14"/>
            <p:cNvGrpSpPr/>
            <p:nvPr/>
          </p:nvGrpSpPr>
          <p:grpSpPr>
            <a:xfrm>
              <a:off x="3618676" y="517469"/>
              <a:ext cx="4919365" cy="584775"/>
              <a:chOff x="4099067" y="461219"/>
              <a:chExt cx="4919365" cy="584775"/>
            </a:xfrm>
          </p:grpSpPr>
          <p:sp>
            <p:nvSpPr>
              <p:cNvPr id="16" name="半闭框 15"/>
              <p:cNvSpPr/>
              <p:nvPr/>
            </p:nvSpPr>
            <p:spPr>
              <a:xfrm>
                <a:off x="4099067" y="461219"/>
                <a:ext cx="369422" cy="313372"/>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半闭框 16"/>
              <p:cNvSpPr/>
              <p:nvPr/>
            </p:nvSpPr>
            <p:spPr>
              <a:xfrm rot="10800000">
                <a:off x="8662264" y="735071"/>
                <a:ext cx="356168" cy="310923"/>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pic>
        <p:nvPicPr>
          <p:cNvPr id="3" name="图片 2"/>
          <p:cNvPicPr>
            <a:picLocks noChangeAspect="1"/>
          </p:cNvPicPr>
          <p:nvPr/>
        </p:nvPicPr>
        <p:blipFill>
          <a:blip r:embed="rId1"/>
          <a:stretch>
            <a:fillRect/>
          </a:stretch>
        </p:blipFill>
        <p:spPr>
          <a:xfrm>
            <a:off x="669290" y="1184275"/>
            <a:ext cx="10881360" cy="514159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3636318" y="517469"/>
            <a:ext cx="4919365" cy="584775"/>
            <a:chOff x="3618676" y="517469"/>
            <a:chExt cx="4919365" cy="584775"/>
          </a:xfrm>
        </p:grpSpPr>
        <p:sp>
          <p:nvSpPr>
            <p:cNvPr id="14" name="矩形 13"/>
            <p:cNvSpPr/>
            <p:nvPr/>
          </p:nvSpPr>
          <p:spPr>
            <a:xfrm>
              <a:off x="4880300" y="517469"/>
              <a:ext cx="2431415" cy="583565"/>
            </a:xfrm>
            <a:prstGeom prst="rect">
              <a:avLst/>
            </a:prstGeom>
          </p:spPr>
          <p:txBody>
            <a:bodyPr wrap="none">
              <a:spAutoFit/>
            </a:bodyPr>
            <a:lstStyle/>
            <a:p>
              <a:pPr algn="ctr"/>
              <a:r>
                <a:rPr lang="en-US" altLang="zh-CN" sz="3200" b="1" dirty="0">
                  <a:solidFill>
                    <a:srgbClr val="0070C0"/>
                  </a:solidFill>
                  <a:latin typeface="思源黑体" panose="020B0500000000000000" pitchFamily="34" charset="-122"/>
                  <a:ea typeface="思源黑体" panose="020B0500000000000000" pitchFamily="34" charset="-122"/>
                </a:rPr>
                <a:t>04 </a:t>
              </a:r>
              <a:r>
                <a:rPr lang="zh-CN" altLang="en-US" sz="3200" b="1" dirty="0">
                  <a:solidFill>
                    <a:srgbClr val="0070C0"/>
                  </a:solidFill>
                  <a:latin typeface="思源黑体" panose="020B0500000000000000" pitchFamily="34" charset="-122"/>
                  <a:ea typeface="思源黑体" panose="020B0500000000000000" pitchFamily="34" charset="-122"/>
                </a:rPr>
                <a:t>系统</a:t>
              </a:r>
              <a:r>
                <a:rPr lang="zh-CN" altLang="en-US" sz="3200" b="1" dirty="0">
                  <a:solidFill>
                    <a:srgbClr val="0070C0"/>
                  </a:solidFill>
                  <a:latin typeface="思源黑体" panose="020B0500000000000000" pitchFamily="34" charset="-122"/>
                  <a:ea typeface="思源黑体" panose="020B0500000000000000" pitchFamily="34" charset="-122"/>
                </a:rPr>
                <a:t>抽取</a:t>
              </a:r>
              <a:endParaRPr lang="zh-CN" altLang="en-US" sz="3200" b="1" dirty="0">
                <a:solidFill>
                  <a:srgbClr val="0070C0"/>
                </a:solidFill>
                <a:latin typeface="思源黑体" panose="020B0500000000000000" pitchFamily="34" charset="-122"/>
                <a:ea typeface="思源黑体" panose="020B0500000000000000" pitchFamily="34" charset="-122"/>
              </a:endParaRPr>
            </a:p>
          </p:txBody>
        </p:sp>
        <p:grpSp>
          <p:nvGrpSpPr>
            <p:cNvPr id="15" name="组合 14"/>
            <p:cNvGrpSpPr/>
            <p:nvPr/>
          </p:nvGrpSpPr>
          <p:grpSpPr>
            <a:xfrm>
              <a:off x="3618676" y="517469"/>
              <a:ext cx="4919365" cy="584775"/>
              <a:chOff x="4099067" y="461219"/>
              <a:chExt cx="4919365" cy="584775"/>
            </a:xfrm>
          </p:grpSpPr>
          <p:sp>
            <p:nvSpPr>
              <p:cNvPr id="16" name="半闭框 15"/>
              <p:cNvSpPr/>
              <p:nvPr/>
            </p:nvSpPr>
            <p:spPr>
              <a:xfrm>
                <a:off x="4099067" y="461219"/>
                <a:ext cx="369422" cy="313372"/>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半闭框 16"/>
              <p:cNvSpPr/>
              <p:nvPr/>
            </p:nvSpPr>
            <p:spPr>
              <a:xfrm rot="10800000">
                <a:off x="8662264" y="735071"/>
                <a:ext cx="356168" cy="310923"/>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pic>
        <p:nvPicPr>
          <p:cNvPr id="2" name="图片 1"/>
          <p:cNvPicPr>
            <a:picLocks noChangeAspect="1"/>
          </p:cNvPicPr>
          <p:nvPr/>
        </p:nvPicPr>
        <p:blipFill>
          <a:blip r:embed="rId1"/>
          <a:stretch>
            <a:fillRect/>
          </a:stretch>
        </p:blipFill>
        <p:spPr>
          <a:xfrm>
            <a:off x="574040" y="1190625"/>
            <a:ext cx="11038205" cy="511365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79943" y="3339469"/>
            <a:ext cx="4606440" cy="922020"/>
          </a:xfrm>
          <a:prstGeom prst="rect">
            <a:avLst/>
          </a:prstGeom>
        </p:spPr>
        <p:txBody>
          <a:bodyPr wrap="square">
            <a:spAutoFit/>
          </a:bodyPr>
          <a:lstStyle/>
          <a:p>
            <a:pPr>
              <a:lnSpc>
                <a:spcPct val="150000"/>
              </a:lnSpc>
            </a:pPr>
            <a:r>
              <a:rPr lang="zh-CN" altLang="en-US" dirty="0">
                <a:latin typeface="微软雅黑" panose="020B0503020204020204" pitchFamily="34" charset="-122"/>
                <a:ea typeface="微软雅黑" panose="020B0503020204020204" pitchFamily="34" charset="-122"/>
              </a:rPr>
              <a:t> 评审专家登录电子评标系统，智能化评标同意后，自动进行</a:t>
            </a:r>
            <a:r>
              <a:rPr lang="en-US" altLang="zh-CN" dirty="0">
                <a:latin typeface="微软雅黑" panose="020B0503020204020204" pitchFamily="34" charset="-122"/>
                <a:ea typeface="微软雅黑" panose="020B0503020204020204" pitchFamily="34" charset="-122"/>
              </a:rPr>
              <a:t>AI</a:t>
            </a:r>
            <a:r>
              <a:rPr lang="zh-CN" altLang="en-US" dirty="0">
                <a:latin typeface="微软雅黑" panose="020B0503020204020204" pitchFamily="34" charset="-122"/>
                <a:ea typeface="微软雅黑" panose="020B0503020204020204" pitchFamily="34" charset="-122"/>
              </a:rPr>
              <a:t>评审形成</a:t>
            </a:r>
            <a:r>
              <a:rPr lang="zh-CN" altLang="en-US" dirty="0">
                <a:latin typeface="微软雅黑" panose="020B0503020204020204" pitchFamily="34" charset="-122"/>
                <a:ea typeface="微软雅黑" panose="020B0503020204020204" pitchFamily="34" charset="-122"/>
              </a:rPr>
              <a:t>报告。</a:t>
            </a:r>
            <a:endParaRPr lang="zh-CN" altLang="en-US" dirty="0">
              <a:latin typeface="微软雅黑" panose="020B0503020204020204" pitchFamily="34" charset="-122"/>
              <a:ea typeface="微软雅黑" panose="020B0503020204020204" pitchFamily="34" charset="-122"/>
            </a:endParaRPr>
          </a:p>
        </p:txBody>
      </p:sp>
      <p:grpSp>
        <p:nvGrpSpPr>
          <p:cNvPr id="17" name="组合 16"/>
          <p:cNvGrpSpPr/>
          <p:nvPr/>
        </p:nvGrpSpPr>
        <p:grpSpPr>
          <a:xfrm>
            <a:off x="3636318" y="517469"/>
            <a:ext cx="4919365" cy="584775"/>
            <a:chOff x="3618676" y="517469"/>
            <a:chExt cx="4919365" cy="584775"/>
          </a:xfrm>
        </p:grpSpPr>
        <p:sp>
          <p:nvSpPr>
            <p:cNvPr id="18" name="矩形 17"/>
            <p:cNvSpPr/>
            <p:nvPr/>
          </p:nvSpPr>
          <p:spPr>
            <a:xfrm>
              <a:off x="4880294" y="517469"/>
              <a:ext cx="2431415" cy="583565"/>
            </a:xfrm>
            <a:prstGeom prst="rect">
              <a:avLst/>
            </a:prstGeom>
          </p:spPr>
          <p:txBody>
            <a:bodyPr wrap="none">
              <a:spAutoFit/>
            </a:bodyPr>
            <a:lstStyle/>
            <a:p>
              <a:pPr algn="ctr"/>
              <a:r>
                <a:rPr lang="en-US" altLang="zh-CN" sz="3200" b="1" dirty="0">
                  <a:solidFill>
                    <a:srgbClr val="0070C0"/>
                  </a:solidFill>
                  <a:latin typeface="思源黑体" panose="020B0500000000000000" pitchFamily="34" charset="-122"/>
                  <a:ea typeface="思源黑体" panose="020B0500000000000000" pitchFamily="34" charset="-122"/>
                </a:rPr>
                <a:t>04 </a:t>
              </a:r>
              <a:r>
                <a:rPr lang="zh-CN" altLang="en-US" sz="3200" b="1" dirty="0">
                  <a:solidFill>
                    <a:srgbClr val="0070C0"/>
                  </a:solidFill>
                  <a:latin typeface="思源黑体" panose="020B0500000000000000" pitchFamily="34" charset="-122"/>
                  <a:ea typeface="思源黑体" panose="020B0500000000000000" pitchFamily="34" charset="-122"/>
                </a:rPr>
                <a:t>评标系统</a:t>
              </a:r>
              <a:endParaRPr lang="zh-CN" altLang="en-US" sz="3200" b="1" dirty="0">
                <a:solidFill>
                  <a:srgbClr val="0070C0"/>
                </a:solidFill>
                <a:latin typeface="思源黑体" panose="020B0500000000000000" pitchFamily="34" charset="-122"/>
                <a:ea typeface="思源黑体" panose="020B0500000000000000" pitchFamily="34" charset="-122"/>
              </a:endParaRPr>
            </a:p>
          </p:txBody>
        </p:sp>
        <p:grpSp>
          <p:nvGrpSpPr>
            <p:cNvPr id="19" name="组合 18"/>
            <p:cNvGrpSpPr/>
            <p:nvPr/>
          </p:nvGrpSpPr>
          <p:grpSpPr>
            <a:xfrm>
              <a:off x="3618676" y="517469"/>
              <a:ext cx="4919365" cy="584775"/>
              <a:chOff x="4099067" y="461219"/>
              <a:chExt cx="4919365" cy="584775"/>
            </a:xfrm>
          </p:grpSpPr>
          <p:sp>
            <p:nvSpPr>
              <p:cNvPr id="20" name="半闭框 19"/>
              <p:cNvSpPr/>
              <p:nvPr/>
            </p:nvSpPr>
            <p:spPr>
              <a:xfrm>
                <a:off x="4099067" y="461219"/>
                <a:ext cx="369422" cy="313372"/>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半闭框 20"/>
              <p:cNvSpPr/>
              <p:nvPr/>
            </p:nvSpPr>
            <p:spPr>
              <a:xfrm rot="10800000">
                <a:off x="8662264" y="735071"/>
                <a:ext cx="356168" cy="310923"/>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grpSp>
        <p:nvGrpSpPr>
          <p:cNvPr id="22" name="组合 21"/>
          <p:cNvGrpSpPr/>
          <p:nvPr/>
        </p:nvGrpSpPr>
        <p:grpSpPr>
          <a:xfrm>
            <a:off x="279944" y="1415229"/>
            <a:ext cx="4122067" cy="587591"/>
            <a:chOff x="1403045" y="1507181"/>
            <a:chExt cx="4122067" cy="587591"/>
          </a:xfrm>
        </p:grpSpPr>
        <p:sp>
          <p:nvSpPr>
            <p:cNvPr id="23" name="圆角矩形 22"/>
            <p:cNvSpPr/>
            <p:nvPr/>
          </p:nvSpPr>
          <p:spPr>
            <a:xfrm>
              <a:off x="1403045" y="1507181"/>
              <a:ext cx="4122067" cy="58759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 name="矩形 23"/>
            <p:cNvSpPr/>
            <p:nvPr/>
          </p:nvSpPr>
          <p:spPr>
            <a:xfrm>
              <a:off x="1704622" y="1600921"/>
              <a:ext cx="3518912" cy="400110"/>
            </a:xfrm>
            <a:prstGeom prst="rect">
              <a:avLst/>
            </a:prstGeom>
          </p:spPr>
          <p:txBody>
            <a:bodyPr wrap="non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用于评审专家进行电子标评审</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a:blip r:embed="rId1"/>
          <a:stretch>
            <a:fillRect/>
          </a:stretch>
        </p:blipFill>
        <p:spPr>
          <a:xfrm>
            <a:off x="4790440" y="1279525"/>
            <a:ext cx="7357110" cy="49752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3636318" y="517469"/>
            <a:ext cx="4919365" cy="584775"/>
            <a:chOff x="3618676" y="517469"/>
            <a:chExt cx="4919365" cy="584775"/>
          </a:xfrm>
        </p:grpSpPr>
        <p:sp>
          <p:nvSpPr>
            <p:cNvPr id="18" name="矩形 17"/>
            <p:cNvSpPr/>
            <p:nvPr/>
          </p:nvSpPr>
          <p:spPr>
            <a:xfrm>
              <a:off x="4880301" y="517469"/>
              <a:ext cx="2431415" cy="583565"/>
            </a:xfrm>
            <a:prstGeom prst="rect">
              <a:avLst/>
            </a:prstGeom>
          </p:spPr>
          <p:txBody>
            <a:bodyPr wrap="none">
              <a:spAutoFit/>
            </a:bodyPr>
            <a:lstStyle/>
            <a:p>
              <a:pPr algn="ctr"/>
              <a:r>
                <a:rPr lang="en-US" altLang="zh-CN" sz="3200" b="1" dirty="0">
                  <a:solidFill>
                    <a:srgbClr val="0070C0"/>
                  </a:solidFill>
                  <a:latin typeface="思源黑体" panose="020B0500000000000000" pitchFamily="34" charset="-122"/>
                  <a:ea typeface="思源黑体" panose="020B0500000000000000" pitchFamily="34" charset="-122"/>
                </a:rPr>
                <a:t>04 </a:t>
              </a:r>
              <a:r>
                <a:rPr lang="zh-CN" altLang="en-US" sz="3200" b="1" dirty="0">
                  <a:solidFill>
                    <a:srgbClr val="0070C0"/>
                  </a:solidFill>
                  <a:latin typeface="思源黑体" panose="020B0500000000000000" pitchFamily="34" charset="-122"/>
                  <a:ea typeface="思源黑体" panose="020B0500000000000000" pitchFamily="34" charset="-122"/>
                </a:rPr>
                <a:t>资格</a:t>
              </a:r>
              <a:r>
                <a:rPr lang="zh-CN" altLang="en-US" sz="3200" b="1" dirty="0">
                  <a:solidFill>
                    <a:srgbClr val="0070C0"/>
                  </a:solidFill>
                  <a:latin typeface="思源黑体" panose="020B0500000000000000" pitchFamily="34" charset="-122"/>
                  <a:ea typeface="思源黑体" panose="020B0500000000000000" pitchFamily="34" charset="-122"/>
                </a:rPr>
                <a:t>评审</a:t>
              </a:r>
              <a:endParaRPr lang="zh-CN" altLang="en-US" sz="3200" b="1" dirty="0">
                <a:solidFill>
                  <a:srgbClr val="0070C0"/>
                </a:solidFill>
                <a:latin typeface="思源黑体" panose="020B0500000000000000" pitchFamily="34" charset="-122"/>
                <a:ea typeface="思源黑体" panose="020B0500000000000000" pitchFamily="34" charset="-122"/>
              </a:endParaRPr>
            </a:p>
          </p:txBody>
        </p:sp>
        <p:grpSp>
          <p:nvGrpSpPr>
            <p:cNvPr id="19" name="组合 18"/>
            <p:cNvGrpSpPr/>
            <p:nvPr/>
          </p:nvGrpSpPr>
          <p:grpSpPr>
            <a:xfrm>
              <a:off x="3618676" y="517469"/>
              <a:ext cx="4919365" cy="584775"/>
              <a:chOff x="4099067" y="461219"/>
              <a:chExt cx="4919365" cy="584775"/>
            </a:xfrm>
          </p:grpSpPr>
          <p:sp>
            <p:nvSpPr>
              <p:cNvPr id="20" name="半闭框 19"/>
              <p:cNvSpPr/>
              <p:nvPr/>
            </p:nvSpPr>
            <p:spPr>
              <a:xfrm>
                <a:off x="4099067" y="461219"/>
                <a:ext cx="369422" cy="313372"/>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半闭框 20"/>
              <p:cNvSpPr/>
              <p:nvPr/>
            </p:nvSpPr>
            <p:spPr>
              <a:xfrm rot="10800000">
                <a:off x="8662264" y="735071"/>
                <a:ext cx="356168" cy="310923"/>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pic>
        <p:nvPicPr>
          <p:cNvPr id="4" name="图片 3"/>
          <p:cNvPicPr>
            <a:picLocks noChangeAspect="1"/>
          </p:cNvPicPr>
          <p:nvPr/>
        </p:nvPicPr>
        <p:blipFill>
          <a:blip r:embed="rId1"/>
          <a:stretch>
            <a:fillRect/>
          </a:stretch>
        </p:blipFill>
        <p:spPr>
          <a:xfrm>
            <a:off x="354330" y="1217295"/>
            <a:ext cx="11442065" cy="512445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3605398" y="517469"/>
            <a:ext cx="5289550" cy="584775"/>
            <a:chOff x="3451231" y="517469"/>
            <a:chExt cx="5289550" cy="584775"/>
          </a:xfrm>
        </p:grpSpPr>
        <p:sp>
          <p:nvSpPr>
            <p:cNvPr id="18" name="矩形 17"/>
            <p:cNvSpPr/>
            <p:nvPr/>
          </p:nvSpPr>
          <p:spPr>
            <a:xfrm>
              <a:off x="3451231" y="517469"/>
              <a:ext cx="5289550" cy="583565"/>
            </a:xfrm>
            <a:prstGeom prst="rect">
              <a:avLst/>
            </a:prstGeom>
          </p:spPr>
          <p:txBody>
            <a:bodyPr wrap="none">
              <a:spAutoFit/>
            </a:bodyPr>
            <a:lstStyle/>
            <a:p>
              <a:pPr algn="ctr"/>
              <a:r>
                <a:rPr lang="en-US" altLang="zh-CN" sz="3200" b="1" dirty="0">
                  <a:solidFill>
                    <a:srgbClr val="0070C0"/>
                  </a:solidFill>
                  <a:latin typeface="思源黑体" panose="020B0500000000000000" pitchFamily="34" charset="-122"/>
                  <a:ea typeface="思源黑体" panose="020B0500000000000000" pitchFamily="34" charset="-122"/>
                </a:rPr>
                <a:t>04 </a:t>
              </a:r>
              <a:r>
                <a:rPr lang="zh-CN" altLang="en-US" sz="3200" b="1" dirty="0">
                  <a:solidFill>
                    <a:srgbClr val="0070C0"/>
                  </a:solidFill>
                  <a:latin typeface="思源黑体" panose="020B0500000000000000" pitchFamily="34" charset="-122"/>
                  <a:ea typeface="思源黑体" panose="020B0500000000000000" pitchFamily="34" charset="-122"/>
                </a:rPr>
                <a:t>工程量</a:t>
              </a:r>
              <a:r>
                <a:rPr lang="zh-CN" altLang="en-US" sz="3200" b="1" dirty="0">
                  <a:solidFill>
                    <a:srgbClr val="0070C0"/>
                  </a:solidFill>
                  <a:latin typeface="思源黑体" panose="020B0500000000000000" pitchFamily="34" charset="-122"/>
                  <a:ea typeface="思源黑体" panose="020B0500000000000000" pitchFamily="34" charset="-122"/>
                </a:rPr>
                <a:t>清单综合单价</a:t>
              </a:r>
              <a:r>
                <a:rPr lang="zh-CN" altLang="en-US" sz="3200" b="1" dirty="0">
                  <a:solidFill>
                    <a:srgbClr val="0070C0"/>
                  </a:solidFill>
                  <a:latin typeface="思源黑体" panose="020B0500000000000000" pitchFamily="34" charset="-122"/>
                  <a:ea typeface="思源黑体" panose="020B0500000000000000" pitchFamily="34" charset="-122"/>
                </a:rPr>
                <a:t>评审</a:t>
              </a:r>
              <a:endParaRPr lang="zh-CN" altLang="en-US" sz="3200" b="1" dirty="0">
                <a:solidFill>
                  <a:srgbClr val="0070C0"/>
                </a:solidFill>
                <a:latin typeface="思源黑体" panose="020B0500000000000000" pitchFamily="34" charset="-122"/>
                <a:ea typeface="思源黑体" panose="020B0500000000000000" pitchFamily="34" charset="-122"/>
              </a:endParaRPr>
            </a:p>
          </p:txBody>
        </p:sp>
        <p:grpSp>
          <p:nvGrpSpPr>
            <p:cNvPr id="19" name="组合 18"/>
            <p:cNvGrpSpPr/>
            <p:nvPr/>
          </p:nvGrpSpPr>
          <p:grpSpPr>
            <a:xfrm>
              <a:off x="3451671" y="517469"/>
              <a:ext cx="5288935" cy="584775"/>
              <a:chOff x="3932062" y="461219"/>
              <a:chExt cx="5288935" cy="584775"/>
            </a:xfrm>
          </p:grpSpPr>
          <p:sp>
            <p:nvSpPr>
              <p:cNvPr id="20" name="半闭框 19"/>
              <p:cNvSpPr/>
              <p:nvPr/>
            </p:nvSpPr>
            <p:spPr>
              <a:xfrm>
                <a:off x="3932062" y="461219"/>
                <a:ext cx="369422" cy="313372"/>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半闭框 20"/>
              <p:cNvSpPr/>
              <p:nvPr/>
            </p:nvSpPr>
            <p:spPr>
              <a:xfrm rot="10800000">
                <a:off x="8864829" y="735071"/>
                <a:ext cx="356168" cy="310923"/>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pic>
        <p:nvPicPr>
          <p:cNvPr id="4" name="图片 3"/>
          <p:cNvPicPr>
            <a:picLocks noChangeAspect="1"/>
          </p:cNvPicPr>
          <p:nvPr/>
        </p:nvPicPr>
        <p:blipFill>
          <a:blip r:embed="rId1"/>
          <a:stretch>
            <a:fillRect/>
          </a:stretch>
        </p:blipFill>
        <p:spPr>
          <a:xfrm>
            <a:off x="311150" y="1283970"/>
            <a:ext cx="11295380" cy="502031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3636318" y="517469"/>
            <a:ext cx="4919365" cy="584775"/>
            <a:chOff x="3618676" y="517469"/>
            <a:chExt cx="4919365" cy="584775"/>
          </a:xfrm>
        </p:grpSpPr>
        <p:sp>
          <p:nvSpPr>
            <p:cNvPr id="18" name="矩形 17"/>
            <p:cNvSpPr/>
            <p:nvPr/>
          </p:nvSpPr>
          <p:spPr>
            <a:xfrm>
              <a:off x="4471998" y="517469"/>
              <a:ext cx="3248025" cy="583565"/>
            </a:xfrm>
            <a:prstGeom prst="rect">
              <a:avLst/>
            </a:prstGeom>
          </p:spPr>
          <p:txBody>
            <a:bodyPr wrap="none">
              <a:spAutoFit/>
            </a:bodyPr>
            <a:lstStyle/>
            <a:p>
              <a:pPr algn="ctr"/>
              <a:r>
                <a:rPr lang="en-US" altLang="zh-CN" sz="3200" b="1" dirty="0">
                  <a:solidFill>
                    <a:srgbClr val="0070C0"/>
                  </a:solidFill>
                  <a:latin typeface="思源黑体" panose="020B0500000000000000" pitchFamily="34" charset="-122"/>
                  <a:ea typeface="思源黑体" panose="020B0500000000000000" pitchFamily="34" charset="-122"/>
                </a:rPr>
                <a:t>04 </a:t>
              </a:r>
              <a:r>
                <a:rPr lang="zh-CN" altLang="en-US" sz="3200" b="1" dirty="0">
                  <a:solidFill>
                    <a:srgbClr val="0070C0"/>
                  </a:solidFill>
                  <a:latin typeface="思源黑体" panose="020B0500000000000000" pitchFamily="34" charset="-122"/>
                  <a:ea typeface="思源黑体" panose="020B0500000000000000" pitchFamily="34" charset="-122"/>
                </a:rPr>
                <a:t>建筑企业</a:t>
              </a:r>
              <a:r>
                <a:rPr lang="zh-CN" altLang="en-US" sz="3200" b="1" dirty="0">
                  <a:solidFill>
                    <a:srgbClr val="0070C0"/>
                  </a:solidFill>
                  <a:latin typeface="思源黑体" panose="020B0500000000000000" pitchFamily="34" charset="-122"/>
                  <a:ea typeface="思源黑体" panose="020B0500000000000000" pitchFamily="34" charset="-122"/>
                </a:rPr>
                <a:t>信用</a:t>
              </a:r>
              <a:endParaRPr lang="zh-CN" altLang="en-US" sz="3200" b="1" dirty="0">
                <a:solidFill>
                  <a:srgbClr val="0070C0"/>
                </a:solidFill>
                <a:latin typeface="思源黑体" panose="020B0500000000000000" pitchFamily="34" charset="-122"/>
                <a:ea typeface="思源黑体" panose="020B0500000000000000" pitchFamily="34" charset="-122"/>
              </a:endParaRPr>
            </a:p>
          </p:txBody>
        </p:sp>
        <p:grpSp>
          <p:nvGrpSpPr>
            <p:cNvPr id="19" name="组合 18"/>
            <p:cNvGrpSpPr/>
            <p:nvPr/>
          </p:nvGrpSpPr>
          <p:grpSpPr>
            <a:xfrm>
              <a:off x="3618676" y="517469"/>
              <a:ext cx="4919365" cy="584775"/>
              <a:chOff x="4099067" y="461219"/>
              <a:chExt cx="4919365" cy="584775"/>
            </a:xfrm>
          </p:grpSpPr>
          <p:sp>
            <p:nvSpPr>
              <p:cNvPr id="20" name="半闭框 19"/>
              <p:cNvSpPr/>
              <p:nvPr/>
            </p:nvSpPr>
            <p:spPr>
              <a:xfrm>
                <a:off x="4099067" y="461219"/>
                <a:ext cx="369422" cy="313372"/>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半闭框 20"/>
              <p:cNvSpPr/>
              <p:nvPr/>
            </p:nvSpPr>
            <p:spPr>
              <a:xfrm rot="10800000">
                <a:off x="8662264" y="735071"/>
                <a:ext cx="356168" cy="310923"/>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pic>
        <p:nvPicPr>
          <p:cNvPr id="4" name="图片 3"/>
          <p:cNvPicPr>
            <a:picLocks noChangeAspect="1"/>
          </p:cNvPicPr>
          <p:nvPr/>
        </p:nvPicPr>
        <p:blipFill>
          <a:blip r:embed="rId1"/>
          <a:stretch>
            <a:fillRect/>
          </a:stretch>
        </p:blipFill>
        <p:spPr>
          <a:xfrm>
            <a:off x="663575" y="1167765"/>
            <a:ext cx="10964545" cy="517461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3636318" y="517469"/>
            <a:ext cx="4919365" cy="584775"/>
            <a:chOff x="3618676" y="517469"/>
            <a:chExt cx="4919365" cy="584775"/>
          </a:xfrm>
        </p:grpSpPr>
        <p:sp>
          <p:nvSpPr>
            <p:cNvPr id="18" name="矩形 17"/>
            <p:cNvSpPr/>
            <p:nvPr/>
          </p:nvSpPr>
          <p:spPr>
            <a:xfrm>
              <a:off x="4472006" y="517469"/>
              <a:ext cx="3248025" cy="583565"/>
            </a:xfrm>
            <a:prstGeom prst="rect">
              <a:avLst/>
            </a:prstGeom>
          </p:spPr>
          <p:txBody>
            <a:bodyPr wrap="none">
              <a:spAutoFit/>
            </a:bodyPr>
            <a:lstStyle/>
            <a:p>
              <a:pPr algn="ctr"/>
              <a:r>
                <a:rPr lang="en-US" altLang="zh-CN" sz="3200" b="1" dirty="0">
                  <a:solidFill>
                    <a:srgbClr val="0070C0"/>
                  </a:solidFill>
                  <a:latin typeface="思源黑体" panose="020B0500000000000000" pitchFamily="34" charset="-122"/>
                  <a:ea typeface="思源黑体" panose="020B0500000000000000" pitchFamily="34" charset="-122"/>
                </a:rPr>
                <a:t>04 </a:t>
              </a:r>
              <a:r>
                <a:rPr lang="zh-CN" altLang="en-US" sz="3200" b="1" dirty="0">
                  <a:solidFill>
                    <a:srgbClr val="0070C0"/>
                  </a:solidFill>
                  <a:latin typeface="思源黑体" panose="020B0500000000000000" pitchFamily="34" charset="-122"/>
                  <a:ea typeface="思源黑体" panose="020B0500000000000000" pitchFamily="34" charset="-122"/>
                </a:rPr>
                <a:t>项目经理</a:t>
              </a:r>
              <a:r>
                <a:rPr lang="zh-CN" altLang="en-US" sz="3200" b="1" dirty="0">
                  <a:solidFill>
                    <a:srgbClr val="0070C0"/>
                  </a:solidFill>
                  <a:latin typeface="思源黑体" panose="020B0500000000000000" pitchFamily="34" charset="-122"/>
                  <a:ea typeface="思源黑体" panose="020B0500000000000000" pitchFamily="34" charset="-122"/>
                </a:rPr>
                <a:t>业绩</a:t>
              </a:r>
              <a:endParaRPr lang="zh-CN" altLang="en-US" sz="3200" b="1" dirty="0">
                <a:solidFill>
                  <a:srgbClr val="0070C0"/>
                </a:solidFill>
                <a:latin typeface="思源黑体" panose="020B0500000000000000" pitchFamily="34" charset="-122"/>
                <a:ea typeface="思源黑体" panose="020B0500000000000000" pitchFamily="34" charset="-122"/>
              </a:endParaRPr>
            </a:p>
          </p:txBody>
        </p:sp>
        <p:grpSp>
          <p:nvGrpSpPr>
            <p:cNvPr id="19" name="组合 18"/>
            <p:cNvGrpSpPr/>
            <p:nvPr/>
          </p:nvGrpSpPr>
          <p:grpSpPr>
            <a:xfrm>
              <a:off x="3618676" y="517469"/>
              <a:ext cx="4919365" cy="584775"/>
              <a:chOff x="4099067" y="461219"/>
              <a:chExt cx="4919365" cy="584775"/>
            </a:xfrm>
          </p:grpSpPr>
          <p:sp>
            <p:nvSpPr>
              <p:cNvPr id="20" name="半闭框 19"/>
              <p:cNvSpPr/>
              <p:nvPr/>
            </p:nvSpPr>
            <p:spPr>
              <a:xfrm>
                <a:off x="4099067" y="461219"/>
                <a:ext cx="369422" cy="313372"/>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半闭框 20"/>
              <p:cNvSpPr/>
              <p:nvPr/>
            </p:nvSpPr>
            <p:spPr>
              <a:xfrm rot="10800000">
                <a:off x="8662264" y="735071"/>
                <a:ext cx="356168" cy="310923"/>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pic>
        <p:nvPicPr>
          <p:cNvPr id="4" name="图片 3"/>
          <p:cNvPicPr>
            <a:picLocks noChangeAspect="1"/>
          </p:cNvPicPr>
          <p:nvPr/>
        </p:nvPicPr>
        <p:blipFill>
          <a:blip r:embed="rId1"/>
          <a:stretch>
            <a:fillRect/>
          </a:stretch>
        </p:blipFill>
        <p:spPr>
          <a:xfrm>
            <a:off x="471805" y="1167765"/>
            <a:ext cx="11156315" cy="517461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3636318" y="517469"/>
            <a:ext cx="4919365" cy="584775"/>
            <a:chOff x="3618676" y="517469"/>
            <a:chExt cx="4919365" cy="584775"/>
          </a:xfrm>
        </p:grpSpPr>
        <p:sp>
          <p:nvSpPr>
            <p:cNvPr id="18" name="矩形 17"/>
            <p:cNvSpPr/>
            <p:nvPr/>
          </p:nvSpPr>
          <p:spPr>
            <a:xfrm>
              <a:off x="3655407" y="517469"/>
              <a:ext cx="4881245" cy="583565"/>
            </a:xfrm>
            <a:prstGeom prst="rect">
              <a:avLst/>
            </a:prstGeom>
          </p:spPr>
          <p:txBody>
            <a:bodyPr wrap="none">
              <a:spAutoFit/>
            </a:bodyPr>
            <a:lstStyle/>
            <a:p>
              <a:pPr algn="ctr"/>
              <a:r>
                <a:rPr lang="en-US" altLang="zh-CN" sz="3200" b="1" dirty="0">
                  <a:solidFill>
                    <a:srgbClr val="0070C0"/>
                  </a:solidFill>
                  <a:latin typeface="思源黑体" panose="020B0500000000000000" pitchFamily="34" charset="-122"/>
                  <a:ea typeface="思源黑体" panose="020B0500000000000000" pitchFamily="34" charset="-122"/>
                </a:rPr>
                <a:t>04 </a:t>
              </a:r>
              <a:r>
                <a:rPr lang="zh-CN" altLang="en-US" sz="3200" b="1" dirty="0">
                  <a:solidFill>
                    <a:srgbClr val="0070C0"/>
                  </a:solidFill>
                  <a:latin typeface="思源黑体" panose="020B0500000000000000" pitchFamily="34" charset="-122"/>
                  <a:ea typeface="思源黑体" panose="020B0500000000000000" pitchFamily="34" charset="-122"/>
                </a:rPr>
                <a:t>项目管理班子信用</a:t>
              </a:r>
              <a:r>
                <a:rPr lang="zh-CN" altLang="en-US" sz="3200" b="1" dirty="0">
                  <a:solidFill>
                    <a:srgbClr val="0070C0"/>
                  </a:solidFill>
                  <a:latin typeface="思源黑体" panose="020B0500000000000000" pitchFamily="34" charset="-122"/>
                  <a:ea typeface="思源黑体" panose="020B0500000000000000" pitchFamily="34" charset="-122"/>
                </a:rPr>
                <a:t>评价</a:t>
              </a:r>
              <a:endParaRPr lang="zh-CN" altLang="en-US" sz="3200" b="1" dirty="0">
                <a:solidFill>
                  <a:srgbClr val="0070C0"/>
                </a:solidFill>
                <a:latin typeface="思源黑体" panose="020B0500000000000000" pitchFamily="34" charset="-122"/>
                <a:ea typeface="思源黑体" panose="020B0500000000000000" pitchFamily="34" charset="-122"/>
              </a:endParaRPr>
            </a:p>
          </p:txBody>
        </p:sp>
        <p:grpSp>
          <p:nvGrpSpPr>
            <p:cNvPr id="19" name="组合 18"/>
            <p:cNvGrpSpPr/>
            <p:nvPr/>
          </p:nvGrpSpPr>
          <p:grpSpPr>
            <a:xfrm>
              <a:off x="3618676" y="517469"/>
              <a:ext cx="4919365" cy="584775"/>
              <a:chOff x="4099067" y="461219"/>
              <a:chExt cx="4919365" cy="584775"/>
            </a:xfrm>
          </p:grpSpPr>
          <p:sp>
            <p:nvSpPr>
              <p:cNvPr id="20" name="半闭框 19"/>
              <p:cNvSpPr/>
              <p:nvPr/>
            </p:nvSpPr>
            <p:spPr>
              <a:xfrm>
                <a:off x="4099067" y="461219"/>
                <a:ext cx="369422" cy="313372"/>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半闭框 20"/>
              <p:cNvSpPr/>
              <p:nvPr/>
            </p:nvSpPr>
            <p:spPr>
              <a:xfrm rot="10800000">
                <a:off x="8662264" y="735071"/>
                <a:ext cx="356168" cy="310923"/>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pic>
        <p:nvPicPr>
          <p:cNvPr id="2" name="图片 1"/>
          <p:cNvPicPr>
            <a:picLocks noChangeAspect="1"/>
          </p:cNvPicPr>
          <p:nvPr/>
        </p:nvPicPr>
        <p:blipFill>
          <a:blip r:embed="rId1"/>
          <a:stretch>
            <a:fillRect/>
          </a:stretch>
        </p:blipFill>
        <p:spPr>
          <a:xfrm>
            <a:off x="452120" y="1205230"/>
            <a:ext cx="11428095" cy="513905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347738" y="988037"/>
            <a:ext cx="3489405" cy="4792688"/>
            <a:chOff x="347738" y="988037"/>
            <a:chExt cx="3489405" cy="4792688"/>
          </a:xfrm>
        </p:grpSpPr>
        <p:sp>
          <p:nvSpPr>
            <p:cNvPr id="22" name="同心圆 21"/>
            <p:cNvSpPr/>
            <p:nvPr/>
          </p:nvSpPr>
          <p:spPr>
            <a:xfrm>
              <a:off x="347738" y="4849814"/>
              <a:ext cx="572877" cy="557648"/>
            </a:xfrm>
            <a:prstGeom prst="donut">
              <a:avLst>
                <a:gd name="adj" fmla="val 13095"/>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同心圆 22"/>
            <p:cNvSpPr/>
            <p:nvPr/>
          </p:nvSpPr>
          <p:spPr>
            <a:xfrm>
              <a:off x="541641" y="5034199"/>
              <a:ext cx="757948" cy="746526"/>
            </a:xfrm>
            <a:prstGeom prst="donut">
              <a:avLst>
                <a:gd name="adj" fmla="val 13095"/>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椭圆 23"/>
            <p:cNvSpPr/>
            <p:nvPr/>
          </p:nvSpPr>
          <p:spPr>
            <a:xfrm>
              <a:off x="3396468" y="988037"/>
              <a:ext cx="440675" cy="451691"/>
            </a:xfrm>
            <a:prstGeom prst="ellipse">
              <a:avLst/>
            </a:prstGeom>
            <a:solidFill>
              <a:srgbClr val="3F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8571123" y="1291064"/>
            <a:ext cx="3114245" cy="902418"/>
            <a:chOff x="2865012" y="1173160"/>
            <a:chExt cx="3114245" cy="902418"/>
          </a:xfrm>
        </p:grpSpPr>
        <p:sp>
          <p:nvSpPr>
            <p:cNvPr id="21" name="圆角矩形 20"/>
            <p:cNvSpPr/>
            <p:nvPr/>
          </p:nvSpPr>
          <p:spPr>
            <a:xfrm>
              <a:off x="2865012" y="1173160"/>
              <a:ext cx="3114245" cy="90241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B0F0"/>
                </a:solidFill>
                <a:ea typeface="思源宋体 CN" panose="02020400000000000000" pitchFamily="18" charset="-122"/>
              </a:endParaRPr>
            </a:p>
          </p:txBody>
        </p:sp>
        <p:sp>
          <p:nvSpPr>
            <p:cNvPr id="17" name="标题 1"/>
            <p:cNvSpPr txBox="1"/>
            <p:nvPr/>
          </p:nvSpPr>
          <p:spPr>
            <a:xfrm>
              <a:off x="3026366" y="1173160"/>
              <a:ext cx="2791536" cy="902418"/>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500" b="1"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rPr>
                <a:t>PART</a:t>
              </a:r>
              <a:r>
                <a:rPr lang="en-US" altLang="zh-CN" sz="4000" b="1"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rPr>
                <a:t> </a:t>
              </a:r>
              <a:r>
                <a:rPr lang="en-US" altLang="zh-CN" sz="5000" b="1" dirty="0" smtClean="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rPr>
                <a:t>05</a:t>
              </a:r>
              <a:endParaRPr lang="zh-CN" altLang="en-US" sz="5000" b="1"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endParaRPr>
            </a:p>
          </p:txBody>
        </p:sp>
      </p:grpSp>
      <p:sp>
        <p:nvSpPr>
          <p:cNvPr id="5" name="标题 1"/>
          <p:cNvSpPr txBox="1"/>
          <p:nvPr/>
        </p:nvSpPr>
        <p:spPr>
          <a:xfrm>
            <a:off x="5103531" y="2361569"/>
            <a:ext cx="6673511" cy="197048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dist"/>
            <a:r>
              <a:rPr lang="zh-CN" altLang="en-US" sz="5400" b="1" dirty="0">
                <a:solidFill>
                  <a:srgbClr val="0070C0"/>
                </a:solidFill>
                <a:latin typeface="思源黑体" panose="020B0500000000000000" pitchFamily="34" charset="-122"/>
                <a:ea typeface="思源黑体" panose="020B0500000000000000" pitchFamily="34" charset="-122"/>
              </a:rPr>
              <a:t>保证金</a:t>
            </a:r>
            <a:r>
              <a:rPr lang="zh-CN" altLang="en-US" sz="5400" b="1" dirty="0">
                <a:solidFill>
                  <a:srgbClr val="0070C0"/>
                </a:solidFill>
                <a:latin typeface="思源黑体" panose="020B0500000000000000" pitchFamily="34" charset="-122"/>
                <a:ea typeface="思源黑体" panose="020B0500000000000000" pitchFamily="34" charset="-122"/>
              </a:rPr>
              <a:t>管理</a:t>
            </a:r>
            <a:endParaRPr lang="zh-CN" altLang="en-US" sz="5400" b="1" dirty="0">
              <a:solidFill>
                <a:srgbClr val="0070C0"/>
              </a:solidFill>
              <a:latin typeface="思源黑体" panose="020B0500000000000000" pitchFamily="34" charset="-122"/>
              <a:ea typeface="思源黑体" panose="020B0500000000000000" pitchFamily="34" charset="-122"/>
            </a:endParaRPr>
          </a:p>
        </p:txBody>
      </p:sp>
      <p:grpSp>
        <p:nvGrpSpPr>
          <p:cNvPr id="11" name="组合 10"/>
          <p:cNvGrpSpPr/>
          <p:nvPr/>
        </p:nvGrpSpPr>
        <p:grpSpPr>
          <a:xfrm>
            <a:off x="330507" y="1450538"/>
            <a:ext cx="4197425" cy="3956925"/>
            <a:chOff x="8130450" y="1805168"/>
            <a:chExt cx="3701284" cy="3637979"/>
          </a:xfrm>
        </p:grpSpPr>
        <p:sp>
          <p:nvSpPr>
            <p:cNvPr id="15" name="椭圆 14"/>
            <p:cNvSpPr/>
            <p:nvPr/>
          </p:nvSpPr>
          <p:spPr>
            <a:xfrm>
              <a:off x="8130450" y="1805168"/>
              <a:ext cx="3701284" cy="3637979"/>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rgbClr val="3FC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8291541" y="1955026"/>
              <a:ext cx="3379102" cy="3338263"/>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2500"/>
                            </p:stCondLst>
                            <p:childTnLst>
                              <p:par>
                                <p:cTn id="13" presetID="3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21" fill="hold">
                            <p:stCondLst>
                              <p:cond delay="35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5"/>
                                        </p:tgtEl>
                                        <p:attrNameLst>
                                          <p:attrName>ppt_y</p:attrName>
                                        </p:attrNameLst>
                                      </p:cBhvr>
                                      <p:tavLst>
                                        <p:tav tm="0">
                                          <p:val>
                                            <p:strVal val="#ppt_y"/>
                                          </p:val>
                                        </p:tav>
                                        <p:tav tm="100000">
                                          <p:val>
                                            <p:strVal val="#ppt_y"/>
                                          </p:val>
                                        </p:tav>
                                      </p:tavLst>
                                    </p:anim>
                                    <p:anim calcmode="lin" valueType="num">
                                      <p:cBhvr>
                                        <p:cTn id="26"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5958" y="701158"/>
            <a:ext cx="5021963" cy="5736304"/>
            <a:chOff x="493883" y="1121696"/>
            <a:chExt cx="5021963" cy="5736304"/>
          </a:xfrm>
        </p:grpSpPr>
        <p:grpSp>
          <p:nvGrpSpPr>
            <p:cNvPr id="3" name="组合 2"/>
            <p:cNvGrpSpPr/>
            <p:nvPr/>
          </p:nvGrpSpPr>
          <p:grpSpPr>
            <a:xfrm>
              <a:off x="493883" y="1121696"/>
              <a:ext cx="1213413" cy="5736304"/>
              <a:chOff x="1884236" y="1126517"/>
              <a:chExt cx="1213413" cy="5736304"/>
            </a:xfrm>
          </p:grpSpPr>
          <p:sp>
            <p:nvSpPr>
              <p:cNvPr id="5" name="Freeform 24"/>
              <p:cNvSpPr>
                <a:spLocks noEditPoints="1"/>
              </p:cNvSpPr>
              <p:nvPr/>
            </p:nvSpPr>
            <p:spPr bwMode="auto">
              <a:xfrm>
                <a:off x="1914567" y="1189482"/>
                <a:ext cx="1024806" cy="1022777"/>
              </a:xfrm>
              <a:custGeom>
                <a:avLst/>
                <a:gdLst/>
                <a:ahLst/>
                <a:cxnLst>
                  <a:cxn ang="0">
                    <a:pos x="173" y="345"/>
                  </a:cxn>
                  <a:cxn ang="0">
                    <a:pos x="0" y="172"/>
                  </a:cxn>
                  <a:cxn ang="0">
                    <a:pos x="173" y="0"/>
                  </a:cxn>
                  <a:cxn ang="0">
                    <a:pos x="346" y="172"/>
                  </a:cxn>
                  <a:cxn ang="0">
                    <a:pos x="173" y="345"/>
                  </a:cxn>
                  <a:cxn ang="0">
                    <a:pos x="173" y="19"/>
                  </a:cxn>
                  <a:cxn ang="0">
                    <a:pos x="19" y="172"/>
                  </a:cxn>
                  <a:cxn ang="0">
                    <a:pos x="173" y="326"/>
                  </a:cxn>
                  <a:cxn ang="0">
                    <a:pos x="327" y="172"/>
                  </a:cxn>
                  <a:cxn ang="0">
                    <a:pos x="173" y="19"/>
                  </a:cxn>
                </a:cxnLst>
                <a:rect l="0" t="0" r="r" b="b"/>
                <a:pathLst>
                  <a:path w="346" h="345">
                    <a:moveTo>
                      <a:pt x="173" y="345"/>
                    </a:moveTo>
                    <a:cubicBezTo>
                      <a:pt x="78" y="345"/>
                      <a:pt x="0" y="267"/>
                      <a:pt x="0" y="172"/>
                    </a:cubicBezTo>
                    <a:cubicBezTo>
                      <a:pt x="0" y="77"/>
                      <a:pt x="78" y="0"/>
                      <a:pt x="173" y="0"/>
                    </a:cubicBezTo>
                    <a:cubicBezTo>
                      <a:pt x="268" y="0"/>
                      <a:pt x="346" y="77"/>
                      <a:pt x="346" y="172"/>
                    </a:cubicBezTo>
                    <a:cubicBezTo>
                      <a:pt x="346" y="267"/>
                      <a:pt x="268" y="345"/>
                      <a:pt x="173" y="345"/>
                    </a:cubicBezTo>
                    <a:close/>
                    <a:moveTo>
                      <a:pt x="173" y="19"/>
                    </a:moveTo>
                    <a:cubicBezTo>
                      <a:pt x="88" y="19"/>
                      <a:pt x="19" y="88"/>
                      <a:pt x="19" y="172"/>
                    </a:cubicBezTo>
                    <a:cubicBezTo>
                      <a:pt x="19" y="257"/>
                      <a:pt x="88" y="326"/>
                      <a:pt x="173" y="326"/>
                    </a:cubicBezTo>
                    <a:cubicBezTo>
                      <a:pt x="258" y="326"/>
                      <a:pt x="327" y="257"/>
                      <a:pt x="327" y="172"/>
                    </a:cubicBezTo>
                    <a:cubicBezTo>
                      <a:pt x="327" y="88"/>
                      <a:pt x="258" y="19"/>
                      <a:pt x="173" y="19"/>
                    </a:cubicBezTo>
                    <a:close/>
                  </a:path>
                </a:pathLst>
              </a:custGeom>
              <a:solidFill>
                <a:schemeClr val="accent4"/>
              </a:solidFill>
              <a:ln w="9525">
                <a:noFill/>
                <a:round/>
              </a:ln>
            </p:spPr>
            <p:txBody>
              <a:bodyPr vert="horz" wrap="square" lIns="91440" tIns="45720" rIns="91440" bIns="45720" numCol="1" anchor="t" anchorCtr="0" compatLnSpc="1"/>
              <a:lstStyle/>
              <a:p>
                <a:endParaRPr lang="en-US"/>
              </a:p>
            </p:txBody>
          </p:sp>
          <p:cxnSp>
            <p:nvCxnSpPr>
              <p:cNvPr id="6" name="Straight Connector 18"/>
              <p:cNvCxnSpPr/>
              <p:nvPr/>
            </p:nvCxnSpPr>
            <p:spPr>
              <a:xfrm>
                <a:off x="2426970" y="2325638"/>
                <a:ext cx="0" cy="4537183"/>
              </a:xfrm>
              <a:prstGeom prst="line">
                <a:avLst/>
              </a:prstGeom>
              <a:ln w="19050">
                <a:solidFill>
                  <a:schemeClr val="bg1">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1884236" y="1126517"/>
                <a:ext cx="1206626" cy="1150708"/>
                <a:chOff x="5553266" y="755974"/>
                <a:chExt cx="1206626" cy="1150708"/>
              </a:xfrm>
            </p:grpSpPr>
            <p:sp>
              <p:nvSpPr>
                <p:cNvPr id="9" name="空心弧 8"/>
                <p:cNvSpPr/>
                <p:nvPr/>
              </p:nvSpPr>
              <p:spPr>
                <a:xfrm rot="5400000">
                  <a:off x="5553265" y="755975"/>
                  <a:ext cx="1150708" cy="1150706"/>
                </a:xfrm>
                <a:prstGeom prst="blockArc">
                  <a:avLst>
                    <a:gd name="adj1" fmla="val 10800000"/>
                    <a:gd name="adj2" fmla="val 21475707"/>
                    <a:gd name="adj3" fmla="val 99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等腰三角形 32"/>
                <p:cNvSpPr/>
                <p:nvPr/>
              </p:nvSpPr>
              <p:spPr>
                <a:xfrm rot="5400000">
                  <a:off x="6676452" y="1297610"/>
                  <a:ext cx="99441" cy="6743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p:cNvSpPr/>
              <p:nvPr/>
            </p:nvSpPr>
            <p:spPr>
              <a:xfrm>
                <a:off x="2039700" y="1526836"/>
                <a:ext cx="1057949" cy="400110"/>
              </a:xfrm>
              <a:prstGeom prst="rect">
                <a:avLst/>
              </a:prstGeom>
            </p:spPr>
            <p:txBody>
              <a:bodyPr wrap="square">
                <a:spAutoFit/>
              </a:bodyPr>
              <a:lstStyle/>
              <a:p>
                <a:r>
                  <a:rPr lang="zh-CN" altLang="en-US" sz="2000" u="none" strike="noStrike" dirty="0">
                    <a:solidFill>
                      <a:schemeClr val="tx1">
                        <a:lumMod val="75000"/>
                        <a:lumOff val="25000"/>
                      </a:schemeClr>
                    </a:solidFill>
                    <a:effectLst/>
                    <a:latin typeface="思源黑体 CN Light" panose="020B0300000000000000" pitchFamily="34" charset="-122"/>
                    <a:ea typeface="思源黑体 CN Light" panose="020B0300000000000000" pitchFamily="34" charset="-122"/>
                  </a:rPr>
                  <a:t>第</a:t>
                </a:r>
                <a:r>
                  <a:rPr lang="en-US" altLang="zh-CN" sz="2000" u="none" strike="noStrike" dirty="0">
                    <a:solidFill>
                      <a:schemeClr val="tx1">
                        <a:lumMod val="75000"/>
                        <a:lumOff val="25000"/>
                      </a:schemeClr>
                    </a:solidFill>
                    <a:effectLst/>
                    <a:latin typeface="思源黑体 CN Light" panose="020B0300000000000000" pitchFamily="34" charset="-122"/>
                    <a:ea typeface="思源黑体 CN Light" panose="020B0300000000000000" pitchFamily="34" charset="-122"/>
                  </a:rPr>
                  <a:t>1</a:t>
                </a:r>
                <a:r>
                  <a:rPr lang="zh-CN" altLang="en-US" sz="2000" u="none" strike="noStrike" dirty="0">
                    <a:solidFill>
                      <a:schemeClr val="tx1">
                        <a:lumMod val="75000"/>
                        <a:lumOff val="25000"/>
                      </a:schemeClr>
                    </a:solidFill>
                    <a:effectLst/>
                    <a:latin typeface="思源黑体 CN Light" panose="020B0300000000000000" pitchFamily="34" charset="-122"/>
                    <a:ea typeface="思源黑体 CN Light" panose="020B0300000000000000" pitchFamily="34" charset="-122"/>
                  </a:rPr>
                  <a:t>步</a:t>
                </a:r>
                <a:endParaRPr lang="zh-CN" altLang="en-US" sz="2000" u="none" strike="noStrike" dirty="0">
                  <a:solidFill>
                    <a:schemeClr val="tx1">
                      <a:lumMod val="75000"/>
                      <a:lumOff val="25000"/>
                    </a:schemeClr>
                  </a:solidFill>
                  <a:effectLst/>
                  <a:latin typeface="思源黑体 CN Light" panose="020B0300000000000000" pitchFamily="34" charset="-122"/>
                  <a:ea typeface="思源黑体 CN Light" panose="020B0300000000000000" pitchFamily="34" charset="-122"/>
                </a:endParaRPr>
              </a:p>
            </p:txBody>
          </p:sp>
        </p:grpSp>
        <p:sp>
          <p:nvSpPr>
            <p:cNvPr id="4" name="矩形 3"/>
            <p:cNvSpPr/>
            <p:nvPr/>
          </p:nvSpPr>
          <p:spPr>
            <a:xfrm>
              <a:off x="1727547" y="1495994"/>
              <a:ext cx="3788299" cy="400110"/>
            </a:xfrm>
            <a:prstGeom prst="rect">
              <a:avLst/>
            </a:prstGeom>
          </p:spPr>
          <p:txBody>
            <a:bodyPr wrap="square">
              <a:spAutoFit/>
            </a:bodyPr>
            <a:lstStyle/>
            <a:p>
              <a:r>
                <a:rPr lang="en-US" altLang="zh-CN" sz="2000" b="1" dirty="0">
                  <a:solidFill>
                    <a:srgbClr val="3A87BF"/>
                  </a:solidFill>
                  <a:latin typeface="微软雅黑" panose="020B0503020204020204" pitchFamily="34" charset="-122"/>
                  <a:ea typeface="微软雅黑" panose="020B0503020204020204" pitchFamily="34" charset="-122"/>
                </a:rPr>
                <a:t>1</a:t>
              </a:r>
              <a:r>
                <a:rPr lang="en-US" altLang="zh-CN" sz="2000" b="1" dirty="0" smtClean="0">
                  <a:solidFill>
                    <a:srgbClr val="3A87BF"/>
                  </a:solidFill>
                  <a:latin typeface="微软雅黑" panose="020B0503020204020204" pitchFamily="34" charset="-122"/>
                  <a:ea typeface="微软雅黑" panose="020B0503020204020204" pitchFamily="34" charset="-122"/>
                </a:rPr>
                <a:t>.</a:t>
              </a:r>
              <a:r>
                <a:rPr lang="zh-CN" altLang="en-US" sz="2000" b="1" dirty="0" smtClean="0">
                  <a:solidFill>
                    <a:srgbClr val="3A87BF"/>
                  </a:solidFill>
                  <a:latin typeface="微软雅黑" panose="020B0503020204020204" pitchFamily="34" charset="-122"/>
                  <a:ea typeface="微软雅黑" panose="020B0503020204020204" pitchFamily="34" charset="-122"/>
                </a:rPr>
                <a:t> 公告大厅</a:t>
              </a:r>
              <a:r>
                <a:rPr lang="en-US" altLang="zh-CN" sz="2000" b="1" dirty="0" smtClean="0">
                  <a:solidFill>
                    <a:srgbClr val="3A87BF"/>
                  </a:solidFill>
                  <a:latin typeface="微软雅黑" panose="020B0503020204020204" pitchFamily="34" charset="-122"/>
                  <a:ea typeface="微软雅黑" panose="020B0503020204020204" pitchFamily="34" charset="-122"/>
                </a:rPr>
                <a:t>-</a:t>
              </a:r>
              <a:r>
                <a:rPr lang="zh-CN" altLang="en-US" sz="2000" b="1" dirty="0" smtClean="0">
                  <a:solidFill>
                    <a:srgbClr val="3A87BF"/>
                  </a:solidFill>
                  <a:latin typeface="微软雅黑" panose="020B0503020204020204" pitchFamily="34" charset="-122"/>
                  <a:ea typeface="微软雅黑" panose="020B0503020204020204" pitchFamily="34" charset="-122"/>
                </a:rPr>
                <a:t>关注要投标项目</a:t>
              </a:r>
              <a:endParaRPr lang="zh-CN" altLang="en-US" sz="2000" b="1" dirty="0">
                <a:solidFill>
                  <a:srgbClr val="3A87BF"/>
                </a:solidFill>
                <a:latin typeface="微软雅黑" panose="020B0503020204020204" pitchFamily="34" charset="-122"/>
                <a:ea typeface="微软雅黑" panose="020B0503020204020204" pitchFamily="34" charset="-122"/>
              </a:endParaRPr>
            </a:p>
          </p:txBody>
        </p:sp>
      </p:grpSp>
      <p:sp>
        <p:nvSpPr>
          <p:cNvPr id="11" name="文本框 10"/>
          <p:cNvSpPr txBox="1"/>
          <p:nvPr/>
        </p:nvSpPr>
        <p:spPr>
          <a:xfrm>
            <a:off x="267456" y="153431"/>
            <a:ext cx="5727405" cy="460375"/>
          </a:xfrm>
          <a:prstGeom prst="rect">
            <a:avLst/>
          </a:prstGeom>
          <a:noFill/>
        </p:spPr>
        <p:txBody>
          <a:bodyPr wrap="square" rtlCol="0">
            <a:spAutoFit/>
          </a:bodyPr>
          <a:lstStyle/>
          <a:p>
            <a:r>
              <a:rPr kumimoji="1" lang="zh-CN" altLang="en-US" sz="2400" b="1" dirty="0" smtClean="0">
                <a:solidFill>
                  <a:srgbClr val="3A87BF"/>
                </a:solidFill>
                <a:latin typeface="微软雅黑" panose="020B0503020204020204" pitchFamily="34" charset="-122"/>
                <a:ea typeface="微软雅黑" panose="020B0503020204020204" pitchFamily="34" charset="-122"/>
                <a:cs typeface="微软雅黑" panose="020B0503020204020204" pitchFamily="34" charset="-122"/>
              </a:rPr>
              <a:t>操作流程：步骤</a:t>
            </a:r>
            <a:r>
              <a:rPr kumimoji="1" lang="zh-CN" altLang="en-US" sz="2400" b="1" dirty="0">
                <a:solidFill>
                  <a:srgbClr val="3A87BF"/>
                </a:solidFill>
                <a:latin typeface="微软雅黑" panose="020B0503020204020204" pitchFamily="34" charset="-122"/>
                <a:ea typeface="微软雅黑" panose="020B0503020204020204" pitchFamily="34" charset="-122"/>
                <a:cs typeface="微软雅黑" panose="020B0503020204020204" pitchFamily="34" charset="-122"/>
              </a:rPr>
              <a:t>简单</a:t>
            </a:r>
            <a:r>
              <a:rPr kumimoji="1" lang="zh-CN" altLang="en-US" sz="2400" b="1" dirty="0" smtClean="0">
                <a:solidFill>
                  <a:srgbClr val="3A87BF"/>
                </a:solidFill>
                <a:latin typeface="微软雅黑" panose="020B0503020204020204" pitchFamily="34" charset="-122"/>
                <a:ea typeface="微软雅黑" panose="020B0503020204020204" pitchFamily="34" charset="-122"/>
                <a:cs typeface="微软雅黑" panose="020B0503020204020204" pitchFamily="34" charset="-122"/>
              </a:rPr>
              <a:t>，</a:t>
            </a:r>
            <a:r>
              <a:rPr kumimoji="1" lang="en-US" altLang="zh-CN" sz="2400" b="1" dirty="0" smtClean="0">
                <a:solidFill>
                  <a:srgbClr val="3A87BF"/>
                </a:solidFill>
                <a:latin typeface="微软雅黑" panose="020B0503020204020204" pitchFamily="34" charset="-122"/>
                <a:ea typeface="微软雅黑" panose="020B0503020204020204" pitchFamily="34" charset="-122"/>
                <a:cs typeface="微软雅黑" panose="020B0503020204020204" pitchFamily="34" charset="-122"/>
              </a:rPr>
              <a:t>2</a:t>
            </a:r>
            <a:r>
              <a:rPr kumimoji="1" lang="zh-CN" altLang="en-US" sz="2400" b="1" dirty="0" smtClean="0">
                <a:solidFill>
                  <a:srgbClr val="3A87BF"/>
                </a:solidFill>
                <a:latin typeface="微软雅黑" panose="020B0503020204020204" pitchFamily="34" charset="-122"/>
                <a:ea typeface="微软雅黑" panose="020B0503020204020204" pitchFamily="34" charset="-122"/>
                <a:cs typeface="微软雅黑" panose="020B0503020204020204" pitchFamily="34" charset="-122"/>
              </a:rPr>
              <a:t>分钟</a:t>
            </a:r>
            <a:r>
              <a:rPr kumimoji="1" lang="zh-CN" altLang="en-US" sz="2400" b="1" dirty="0" smtClean="0">
                <a:solidFill>
                  <a:srgbClr val="3A87BF"/>
                </a:solidFill>
                <a:latin typeface="微软雅黑" panose="020B0503020204020204" pitchFamily="34" charset="-122"/>
                <a:ea typeface="微软雅黑" panose="020B0503020204020204" pitchFamily="34" charset="-122"/>
                <a:cs typeface="微软雅黑" panose="020B0503020204020204" pitchFamily="34" charset="-122"/>
              </a:rPr>
              <a:t>开</a:t>
            </a:r>
            <a:r>
              <a:rPr kumimoji="1" lang="zh-CN" altLang="en-US" sz="2400" b="1" dirty="0">
                <a:solidFill>
                  <a:srgbClr val="3A87BF"/>
                </a:solidFill>
                <a:latin typeface="微软雅黑" panose="020B0503020204020204" pitchFamily="34" charset="-122"/>
                <a:ea typeface="微软雅黑" panose="020B0503020204020204" pitchFamily="34" charset="-122"/>
                <a:cs typeface="微软雅黑" panose="020B0503020204020204" pitchFamily="34" charset="-122"/>
              </a:rPr>
              <a:t>函</a:t>
            </a:r>
            <a:endParaRPr kumimoji="1" lang="zh-CN" altLang="zh-CN" sz="2400" b="1" dirty="0">
              <a:solidFill>
                <a:srgbClr val="3A87B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4" name="图片 13"/>
          <p:cNvPicPr>
            <a:picLocks noChangeAspect="1"/>
          </p:cNvPicPr>
          <p:nvPr/>
        </p:nvPicPr>
        <p:blipFill>
          <a:blip r:embed="rId1"/>
          <a:stretch>
            <a:fillRect/>
          </a:stretch>
        </p:blipFill>
        <p:spPr>
          <a:xfrm>
            <a:off x="142930" y="1919042"/>
            <a:ext cx="11833946" cy="4839567"/>
          </a:xfrm>
          <a:prstGeom prst="rect">
            <a:avLst/>
          </a:prstGeom>
        </p:spPr>
      </p:pic>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47738" y="988037"/>
            <a:ext cx="3489405" cy="4792688"/>
            <a:chOff x="347738" y="988037"/>
            <a:chExt cx="3489405" cy="4792688"/>
          </a:xfrm>
        </p:grpSpPr>
        <p:sp>
          <p:nvSpPr>
            <p:cNvPr id="12" name="同心圆 11"/>
            <p:cNvSpPr/>
            <p:nvPr/>
          </p:nvSpPr>
          <p:spPr>
            <a:xfrm>
              <a:off x="347738" y="4849814"/>
              <a:ext cx="572877" cy="557648"/>
            </a:xfrm>
            <a:prstGeom prst="donut">
              <a:avLst>
                <a:gd name="adj" fmla="val 13095"/>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同心圆 12"/>
            <p:cNvSpPr/>
            <p:nvPr/>
          </p:nvSpPr>
          <p:spPr>
            <a:xfrm>
              <a:off x="541641" y="5034199"/>
              <a:ext cx="757948" cy="746526"/>
            </a:xfrm>
            <a:prstGeom prst="donut">
              <a:avLst>
                <a:gd name="adj" fmla="val 13095"/>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椭圆 18"/>
            <p:cNvSpPr/>
            <p:nvPr/>
          </p:nvSpPr>
          <p:spPr>
            <a:xfrm>
              <a:off x="3396468" y="988037"/>
              <a:ext cx="440675" cy="451691"/>
            </a:xfrm>
            <a:prstGeom prst="ellipse">
              <a:avLst/>
            </a:prstGeom>
            <a:solidFill>
              <a:srgbClr val="3F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8637228" y="923899"/>
            <a:ext cx="3114245" cy="902418"/>
            <a:chOff x="2865012" y="1173160"/>
            <a:chExt cx="3114245" cy="902418"/>
          </a:xfrm>
        </p:grpSpPr>
        <p:sp>
          <p:nvSpPr>
            <p:cNvPr id="21" name="圆角矩形 20"/>
            <p:cNvSpPr/>
            <p:nvPr/>
          </p:nvSpPr>
          <p:spPr>
            <a:xfrm>
              <a:off x="2865012" y="1173160"/>
              <a:ext cx="3114245" cy="90241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B0F0"/>
                </a:solidFill>
                <a:ea typeface="思源宋体 CN" panose="02020400000000000000" pitchFamily="18" charset="-122"/>
              </a:endParaRPr>
            </a:p>
          </p:txBody>
        </p:sp>
        <p:sp>
          <p:nvSpPr>
            <p:cNvPr id="17" name="标题 1"/>
            <p:cNvSpPr txBox="1"/>
            <p:nvPr/>
          </p:nvSpPr>
          <p:spPr>
            <a:xfrm>
              <a:off x="3026366" y="1173160"/>
              <a:ext cx="2791536" cy="902418"/>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500" b="1"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rPr>
                <a:t>PART</a:t>
              </a:r>
              <a:r>
                <a:rPr lang="en-US" altLang="zh-CN" sz="4000" b="1"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rPr>
                <a:t> </a:t>
              </a:r>
              <a:r>
                <a:rPr lang="en-US" altLang="zh-CN" sz="5000" b="1"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rPr>
                <a:t>01</a:t>
              </a:r>
              <a:endParaRPr lang="zh-CN" altLang="en-US" sz="5000" b="1"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endParaRPr>
            </a:p>
          </p:txBody>
        </p:sp>
      </p:grpSp>
      <p:sp>
        <p:nvSpPr>
          <p:cNvPr id="5" name="标题 1"/>
          <p:cNvSpPr txBox="1"/>
          <p:nvPr/>
        </p:nvSpPr>
        <p:spPr>
          <a:xfrm>
            <a:off x="5103531" y="2361569"/>
            <a:ext cx="6673511" cy="197048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dist"/>
            <a:r>
              <a:rPr lang="zh-CN" altLang="en-US" sz="6000" b="1" dirty="0">
                <a:solidFill>
                  <a:srgbClr val="0070C0"/>
                </a:solidFill>
                <a:latin typeface="思源黑体" panose="020B0500000000000000" pitchFamily="34" charset="-122"/>
                <a:ea typeface="思源黑体" panose="020B0500000000000000" pitchFamily="34" charset="-122"/>
              </a:rPr>
              <a:t>西藏公共资源交易平台简述</a:t>
            </a:r>
            <a:endParaRPr lang="zh-CN" altLang="en-US" sz="6000" b="1" dirty="0">
              <a:solidFill>
                <a:srgbClr val="0070C0"/>
              </a:solidFill>
              <a:latin typeface="思源黑体" panose="020B0500000000000000" pitchFamily="34" charset="-122"/>
              <a:ea typeface="思源黑体" panose="020B0500000000000000" pitchFamily="34" charset="-122"/>
            </a:endParaRPr>
          </a:p>
        </p:txBody>
      </p:sp>
      <p:grpSp>
        <p:nvGrpSpPr>
          <p:cNvPr id="11" name="组合 10"/>
          <p:cNvGrpSpPr/>
          <p:nvPr/>
        </p:nvGrpSpPr>
        <p:grpSpPr>
          <a:xfrm>
            <a:off x="330507" y="1450538"/>
            <a:ext cx="4197425" cy="3956925"/>
            <a:chOff x="8130450" y="1805168"/>
            <a:chExt cx="3701284" cy="3637979"/>
          </a:xfrm>
        </p:grpSpPr>
        <p:sp>
          <p:nvSpPr>
            <p:cNvPr id="15" name="椭圆 14"/>
            <p:cNvSpPr/>
            <p:nvPr/>
          </p:nvSpPr>
          <p:spPr>
            <a:xfrm>
              <a:off x="8130450" y="1805168"/>
              <a:ext cx="3701284" cy="3637979"/>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rgbClr val="3FC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8291541" y="1955026"/>
              <a:ext cx="3379102" cy="3338263"/>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2500"/>
                            </p:stCondLst>
                            <p:childTnLst>
                              <p:par>
                                <p:cTn id="13" presetID="3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21" fill="hold">
                            <p:stCondLst>
                              <p:cond delay="35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5"/>
                                        </p:tgtEl>
                                        <p:attrNameLst>
                                          <p:attrName>ppt_y</p:attrName>
                                        </p:attrNameLst>
                                      </p:cBhvr>
                                      <p:tavLst>
                                        <p:tav tm="0">
                                          <p:val>
                                            <p:strVal val="#ppt_y"/>
                                          </p:val>
                                        </p:tav>
                                        <p:tav tm="100000">
                                          <p:val>
                                            <p:strVal val="#ppt_y"/>
                                          </p:val>
                                        </p:tav>
                                      </p:tavLst>
                                    </p:anim>
                                    <p:anim calcmode="lin" valueType="num">
                                      <p:cBhvr>
                                        <p:cTn id="26"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71139" y="65057"/>
            <a:ext cx="4297775" cy="5736304"/>
            <a:chOff x="493883" y="1121696"/>
            <a:chExt cx="4297775" cy="5736304"/>
          </a:xfrm>
        </p:grpSpPr>
        <p:grpSp>
          <p:nvGrpSpPr>
            <p:cNvPr id="4" name="组合 3"/>
            <p:cNvGrpSpPr/>
            <p:nvPr/>
          </p:nvGrpSpPr>
          <p:grpSpPr>
            <a:xfrm>
              <a:off x="493883" y="1121696"/>
              <a:ext cx="1213413" cy="5736304"/>
              <a:chOff x="1884236" y="1126517"/>
              <a:chExt cx="1213413" cy="5736304"/>
            </a:xfrm>
          </p:grpSpPr>
          <p:sp>
            <p:nvSpPr>
              <p:cNvPr id="6" name="Freeform 24"/>
              <p:cNvSpPr>
                <a:spLocks noEditPoints="1"/>
              </p:cNvSpPr>
              <p:nvPr/>
            </p:nvSpPr>
            <p:spPr bwMode="auto">
              <a:xfrm>
                <a:off x="1914567" y="1189482"/>
                <a:ext cx="1024806" cy="1022777"/>
              </a:xfrm>
              <a:custGeom>
                <a:avLst/>
                <a:gdLst/>
                <a:ahLst/>
                <a:cxnLst>
                  <a:cxn ang="0">
                    <a:pos x="173" y="345"/>
                  </a:cxn>
                  <a:cxn ang="0">
                    <a:pos x="0" y="172"/>
                  </a:cxn>
                  <a:cxn ang="0">
                    <a:pos x="173" y="0"/>
                  </a:cxn>
                  <a:cxn ang="0">
                    <a:pos x="346" y="172"/>
                  </a:cxn>
                  <a:cxn ang="0">
                    <a:pos x="173" y="345"/>
                  </a:cxn>
                  <a:cxn ang="0">
                    <a:pos x="173" y="19"/>
                  </a:cxn>
                  <a:cxn ang="0">
                    <a:pos x="19" y="172"/>
                  </a:cxn>
                  <a:cxn ang="0">
                    <a:pos x="173" y="326"/>
                  </a:cxn>
                  <a:cxn ang="0">
                    <a:pos x="327" y="172"/>
                  </a:cxn>
                  <a:cxn ang="0">
                    <a:pos x="173" y="19"/>
                  </a:cxn>
                </a:cxnLst>
                <a:rect l="0" t="0" r="r" b="b"/>
                <a:pathLst>
                  <a:path w="346" h="345">
                    <a:moveTo>
                      <a:pt x="173" y="345"/>
                    </a:moveTo>
                    <a:cubicBezTo>
                      <a:pt x="78" y="345"/>
                      <a:pt x="0" y="267"/>
                      <a:pt x="0" y="172"/>
                    </a:cubicBezTo>
                    <a:cubicBezTo>
                      <a:pt x="0" y="77"/>
                      <a:pt x="78" y="0"/>
                      <a:pt x="173" y="0"/>
                    </a:cubicBezTo>
                    <a:cubicBezTo>
                      <a:pt x="268" y="0"/>
                      <a:pt x="346" y="77"/>
                      <a:pt x="346" y="172"/>
                    </a:cubicBezTo>
                    <a:cubicBezTo>
                      <a:pt x="346" y="267"/>
                      <a:pt x="268" y="345"/>
                      <a:pt x="173" y="345"/>
                    </a:cubicBezTo>
                    <a:close/>
                    <a:moveTo>
                      <a:pt x="173" y="19"/>
                    </a:moveTo>
                    <a:cubicBezTo>
                      <a:pt x="88" y="19"/>
                      <a:pt x="19" y="88"/>
                      <a:pt x="19" y="172"/>
                    </a:cubicBezTo>
                    <a:cubicBezTo>
                      <a:pt x="19" y="257"/>
                      <a:pt x="88" y="326"/>
                      <a:pt x="173" y="326"/>
                    </a:cubicBezTo>
                    <a:cubicBezTo>
                      <a:pt x="258" y="326"/>
                      <a:pt x="327" y="257"/>
                      <a:pt x="327" y="172"/>
                    </a:cubicBezTo>
                    <a:cubicBezTo>
                      <a:pt x="327" y="88"/>
                      <a:pt x="258" y="19"/>
                      <a:pt x="173" y="19"/>
                    </a:cubicBezTo>
                    <a:close/>
                  </a:path>
                </a:pathLst>
              </a:custGeom>
              <a:solidFill>
                <a:schemeClr val="accent4"/>
              </a:solidFill>
              <a:ln w="9525">
                <a:noFill/>
                <a:round/>
              </a:ln>
            </p:spPr>
            <p:txBody>
              <a:bodyPr vert="horz" wrap="square" lIns="91440" tIns="45720" rIns="91440" bIns="45720" numCol="1" anchor="t" anchorCtr="0" compatLnSpc="1"/>
              <a:lstStyle/>
              <a:p>
                <a:endParaRPr lang="en-US"/>
              </a:p>
            </p:txBody>
          </p:sp>
          <p:cxnSp>
            <p:nvCxnSpPr>
              <p:cNvPr id="7" name="Straight Connector 18"/>
              <p:cNvCxnSpPr/>
              <p:nvPr/>
            </p:nvCxnSpPr>
            <p:spPr>
              <a:xfrm>
                <a:off x="2426970" y="2325638"/>
                <a:ext cx="0" cy="4537183"/>
              </a:xfrm>
              <a:prstGeom prst="line">
                <a:avLst/>
              </a:prstGeom>
              <a:ln w="19050">
                <a:solidFill>
                  <a:schemeClr val="bg1">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884236" y="1126517"/>
                <a:ext cx="1206626" cy="1150708"/>
                <a:chOff x="5553266" y="755974"/>
                <a:chExt cx="1206626" cy="1150708"/>
              </a:xfrm>
            </p:grpSpPr>
            <p:sp>
              <p:nvSpPr>
                <p:cNvPr id="10" name="空心弧 9"/>
                <p:cNvSpPr/>
                <p:nvPr/>
              </p:nvSpPr>
              <p:spPr>
                <a:xfrm rot="5400000">
                  <a:off x="5553265" y="755975"/>
                  <a:ext cx="1150708" cy="1150706"/>
                </a:xfrm>
                <a:prstGeom prst="blockArc">
                  <a:avLst>
                    <a:gd name="adj1" fmla="val 10800000"/>
                    <a:gd name="adj2" fmla="val 21475707"/>
                    <a:gd name="adj3" fmla="val 99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等腰三角形 32"/>
                <p:cNvSpPr/>
                <p:nvPr/>
              </p:nvSpPr>
              <p:spPr>
                <a:xfrm rot="5400000">
                  <a:off x="6676452" y="1297610"/>
                  <a:ext cx="99441" cy="6743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2039700" y="1526836"/>
                <a:ext cx="1057949" cy="400110"/>
              </a:xfrm>
              <a:prstGeom prst="rect">
                <a:avLst/>
              </a:prstGeom>
            </p:spPr>
            <p:txBody>
              <a:bodyPr wrap="square">
                <a:spAutoFit/>
              </a:bodyPr>
              <a:lstStyle/>
              <a:p>
                <a:r>
                  <a:rPr lang="zh-CN" altLang="en-US" sz="2000" u="none" strike="noStrike" dirty="0">
                    <a:solidFill>
                      <a:schemeClr val="tx1">
                        <a:lumMod val="75000"/>
                        <a:lumOff val="25000"/>
                      </a:schemeClr>
                    </a:solidFill>
                    <a:effectLst/>
                    <a:latin typeface="思源黑体 CN Light" panose="020B0300000000000000" pitchFamily="34" charset="-122"/>
                    <a:ea typeface="思源黑体 CN Light" panose="020B0300000000000000" pitchFamily="34" charset="-122"/>
                  </a:rPr>
                  <a:t>第</a:t>
                </a:r>
                <a:r>
                  <a:rPr lang="en-US" altLang="zh-CN" sz="2000" u="none" strike="noStrike" dirty="0">
                    <a:solidFill>
                      <a:schemeClr val="tx1">
                        <a:lumMod val="75000"/>
                        <a:lumOff val="25000"/>
                      </a:schemeClr>
                    </a:solidFill>
                    <a:effectLst/>
                    <a:latin typeface="思源黑体 CN Light" panose="020B0300000000000000" pitchFamily="34" charset="-122"/>
                    <a:ea typeface="思源黑体 CN Light" panose="020B0300000000000000" pitchFamily="34" charset="-122"/>
                  </a:rPr>
                  <a:t>2</a:t>
                </a:r>
                <a:r>
                  <a:rPr lang="zh-CN" altLang="en-US" sz="2000" u="none" strike="noStrike" dirty="0">
                    <a:solidFill>
                      <a:schemeClr val="tx1">
                        <a:lumMod val="75000"/>
                        <a:lumOff val="25000"/>
                      </a:schemeClr>
                    </a:solidFill>
                    <a:effectLst/>
                    <a:latin typeface="思源黑体 CN Light" panose="020B0300000000000000" pitchFamily="34" charset="-122"/>
                    <a:ea typeface="思源黑体 CN Light" panose="020B0300000000000000" pitchFamily="34" charset="-122"/>
                  </a:rPr>
                  <a:t>步</a:t>
                </a:r>
                <a:endParaRPr lang="zh-CN" altLang="en-US" sz="2000" u="none" strike="noStrike" dirty="0">
                  <a:solidFill>
                    <a:schemeClr val="tx1">
                      <a:lumMod val="75000"/>
                      <a:lumOff val="25000"/>
                    </a:schemeClr>
                  </a:solidFill>
                  <a:effectLst/>
                  <a:latin typeface="思源黑体 CN Light" panose="020B0300000000000000" pitchFamily="34" charset="-122"/>
                  <a:ea typeface="思源黑体 CN Light" panose="020B0300000000000000" pitchFamily="34" charset="-122"/>
                </a:endParaRPr>
              </a:p>
            </p:txBody>
          </p:sp>
        </p:grpSp>
        <p:sp>
          <p:nvSpPr>
            <p:cNvPr id="5" name="矩形 4"/>
            <p:cNvSpPr/>
            <p:nvPr/>
          </p:nvSpPr>
          <p:spPr>
            <a:xfrm>
              <a:off x="1727548" y="1495994"/>
              <a:ext cx="3064110" cy="400110"/>
            </a:xfrm>
            <a:prstGeom prst="rect">
              <a:avLst/>
            </a:prstGeom>
          </p:spPr>
          <p:txBody>
            <a:bodyPr wrap="square">
              <a:spAutoFit/>
            </a:bodyPr>
            <a:lstStyle/>
            <a:p>
              <a:r>
                <a:rPr lang="zh-CN" altLang="en-US" sz="2000" b="1" dirty="0" smtClean="0">
                  <a:solidFill>
                    <a:srgbClr val="3A87BF"/>
                  </a:solidFill>
                  <a:latin typeface="微软雅黑" panose="020B0503020204020204" pitchFamily="34" charset="-122"/>
                  <a:ea typeface="微软雅黑" panose="020B0503020204020204" pitchFamily="34" charset="-122"/>
                </a:rPr>
                <a:t>进入自己关注的项目</a:t>
              </a:r>
              <a:endParaRPr lang="zh-CN" altLang="en-US" sz="2000" b="1" dirty="0">
                <a:solidFill>
                  <a:srgbClr val="3A87BF"/>
                </a:solidFill>
                <a:latin typeface="微软雅黑" panose="020B0503020204020204" pitchFamily="34" charset="-122"/>
                <a:ea typeface="微软雅黑" panose="020B0503020204020204" pitchFamily="34" charset="-122"/>
              </a:endParaRPr>
            </a:p>
          </p:txBody>
        </p:sp>
      </p:grpSp>
      <p:pic>
        <p:nvPicPr>
          <p:cNvPr id="12" name="图片 11"/>
          <p:cNvPicPr>
            <a:picLocks noChangeAspect="1"/>
          </p:cNvPicPr>
          <p:nvPr/>
        </p:nvPicPr>
        <p:blipFill>
          <a:blip r:embed="rId1"/>
          <a:stretch>
            <a:fillRect/>
          </a:stretch>
        </p:blipFill>
        <p:spPr>
          <a:xfrm>
            <a:off x="95789" y="1239784"/>
            <a:ext cx="12096211" cy="5615411"/>
          </a:xfrm>
          <a:prstGeom prst="rect">
            <a:avLst/>
          </a:prstGeom>
        </p:spPr>
      </p:pic>
    </p:spTree>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custDataLst>
              <p:tags r:id="rId1"/>
            </p:custDataLst>
          </p:nvPr>
        </p:nvSpPr>
        <p:spPr>
          <a:xfrm>
            <a:off x="1209040" y="90170"/>
            <a:ext cx="609600" cy="92202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960" h="1452">
                <a:moveTo>
                  <a:pt x="0" y="96"/>
                </a:moveTo>
                <a:cubicBezTo>
                  <a:pt x="0" y="43"/>
                  <a:pt x="43" y="0"/>
                  <a:pt x="96" y="0"/>
                </a:cubicBezTo>
                <a:cubicBezTo>
                  <a:pt x="149" y="0"/>
                  <a:pt x="192" y="43"/>
                  <a:pt x="192" y="96"/>
                </a:cubicBezTo>
                <a:cubicBezTo>
                  <a:pt x="192" y="149"/>
                  <a:pt x="149" y="192"/>
                  <a:pt x="96" y="192"/>
                </a:cubicBezTo>
                <a:cubicBezTo>
                  <a:pt x="43" y="192"/>
                  <a:pt x="0" y="149"/>
                  <a:pt x="0" y="96"/>
                </a:cubicBezTo>
                <a:close/>
                <a:moveTo>
                  <a:pt x="0" y="516"/>
                </a:moveTo>
                <a:cubicBezTo>
                  <a:pt x="0" y="463"/>
                  <a:pt x="43" y="420"/>
                  <a:pt x="96" y="420"/>
                </a:cubicBezTo>
                <a:cubicBezTo>
                  <a:pt x="149" y="420"/>
                  <a:pt x="192" y="463"/>
                  <a:pt x="192" y="516"/>
                </a:cubicBezTo>
                <a:cubicBezTo>
                  <a:pt x="192" y="569"/>
                  <a:pt x="149" y="612"/>
                  <a:pt x="96" y="612"/>
                </a:cubicBezTo>
                <a:cubicBezTo>
                  <a:pt x="43" y="612"/>
                  <a:pt x="0" y="569"/>
                  <a:pt x="0" y="516"/>
                </a:cubicBezTo>
                <a:close/>
                <a:moveTo>
                  <a:pt x="0" y="936"/>
                </a:moveTo>
                <a:cubicBezTo>
                  <a:pt x="0" y="883"/>
                  <a:pt x="43" y="840"/>
                  <a:pt x="96" y="840"/>
                </a:cubicBezTo>
                <a:cubicBezTo>
                  <a:pt x="149" y="840"/>
                  <a:pt x="192" y="883"/>
                  <a:pt x="192" y="936"/>
                </a:cubicBezTo>
                <a:cubicBezTo>
                  <a:pt x="192" y="989"/>
                  <a:pt x="149" y="1032"/>
                  <a:pt x="96" y="1032"/>
                </a:cubicBezTo>
                <a:cubicBezTo>
                  <a:pt x="43" y="1032"/>
                  <a:pt x="0" y="989"/>
                  <a:pt x="0" y="936"/>
                </a:cubicBezTo>
                <a:close/>
                <a:moveTo>
                  <a:pt x="0" y="1356"/>
                </a:moveTo>
                <a:cubicBezTo>
                  <a:pt x="0" y="1303"/>
                  <a:pt x="43" y="1260"/>
                  <a:pt x="96" y="1260"/>
                </a:cubicBezTo>
                <a:cubicBezTo>
                  <a:pt x="149" y="1260"/>
                  <a:pt x="192" y="1303"/>
                  <a:pt x="192" y="1356"/>
                </a:cubicBezTo>
                <a:cubicBezTo>
                  <a:pt x="192" y="1409"/>
                  <a:pt x="149" y="1452"/>
                  <a:pt x="96" y="1452"/>
                </a:cubicBezTo>
                <a:cubicBezTo>
                  <a:pt x="43" y="1452"/>
                  <a:pt x="0" y="1409"/>
                  <a:pt x="0" y="1356"/>
                </a:cubicBezTo>
                <a:close/>
                <a:moveTo>
                  <a:pt x="384" y="96"/>
                </a:moveTo>
                <a:cubicBezTo>
                  <a:pt x="384" y="43"/>
                  <a:pt x="427" y="0"/>
                  <a:pt x="480" y="0"/>
                </a:cubicBezTo>
                <a:cubicBezTo>
                  <a:pt x="533" y="0"/>
                  <a:pt x="576" y="43"/>
                  <a:pt x="576" y="96"/>
                </a:cubicBezTo>
                <a:cubicBezTo>
                  <a:pt x="576" y="149"/>
                  <a:pt x="533" y="192"/>
                  <a:pt x="480" y="192"/>
                </a:cubicBezTo>
                <a:cubicBezTo>
                  <a:pt x="427" y="192"/>
                  <a:pt x="384" y="149"/>
                  <a:pt x="384" y="96"/>
                </a:cubicBezTo>
                <a:close/>
                <a:moveTo>
                  <a:pt x="384" y="516"/>
                </a:moveTo>
                <a:cubicBezTo>
                  <a:pt x="384" y="463"/>
                  <a:pt x="427" y="420"/>
                  <a:pt x="480" y="420"/>
                </a:cubicBezTo>
                <a:cubicBezTo>
                  <a:pt x="533" y="420"/>
                  <a:pt x="576" y="463"/>
                  <a:pt x="576" y="516"/>
                </a:cubicBezTo>
                <a:cubicBezTo>
                  <a:pt x="576" y="569"/>
                  <a:pt x="533" y="612"/>
                  <a:pt x="480" y="612"/>
                </a:cubicBezTo>
                <a:cubicBezTo>
                  <a:pt x="427" y="612"/>
                  <a:pt x="384" y="569"/>
                  <a:pt x="384" y="516"/>
                </a:cubicBezTo>
                <a:close/>
                <a:moveTo>
                  <a:pt x="384" y="936"/>
                </a:moveTo>
                <a:cubicBezTo>
                  <a:pt x="384" y="883"/>
                  <a:pt x="427" y="840"/>
                  <a:pt x="480" y="840"/>
                </a:cubicBezTo>
                <a:cubicBezTo>
                  <a:pt x="533" y="840"/>
                  <a:pt x="576" y="883"/>
                  <a:pt x="576" y="936"/>
                </a:cubicBezTo>
                <a:cubicBezTo>
                  <a:pt x="576" y="989"/>
                  <a:pt x="533" y="1032"/>
                  <a:pt x="480" y="1032"/>
                </a:cubicBezTo>
                <a:cubicBezTo>
                  <a:pt x="427" y="1032"/>
                  <a:pt x="384" y="989"/>
                  <a:pt x="384" y="936"/>
                </a:cubicBezTo>
                <a:close/>
                <a:moveTo>
                  <a:pt x="384" y="1356"/>
                </a:moveTo>
                <a:cubicBezTo>
                  <a:pt x="384" y="1303"/>
                  <a:pt x="427" y="1260"/>
                  <a:pt x="480" y="1260"/>
                </a:cubicBezTo>
                <a:cubicBezTo>
                  <a:pt x="533" y="1260"/>
                  <a:pt x="576" y="1303"/>
                  <a:pt x="576" y="1356"/>
                </a:cubicBezTo>
                <a:cubicBezTo>
                  <a:pt x="576" y="1409"/>
                  <a:pt x="533" y="1452"/>
                  <a:pt x="480" y="1452"/>
                </a:cubicBezTo>
                <a:cubicBezTo>
                  <a:pt x="427" y="1452"/>
                  <a:pt x="384" y="1409"/>
                  <a:pt x="384" y="1356"/>
                </a:cubicBezTo>
                <a:close/>
                <a:moveTo>
                  <a:pt x="768" y="96"/>
                </a:moveTo>
                <a:cubicBezTo>
                  <a:pt x="768" y="43"/>
                  <a:pt x="811" y="0"/>
                  <a:pt x="864" y="0"/>
                </a:cubicBezTo>
                <a:cubicBezTo>
                  <a:pt x="917" y="0"/>
                  <a:pt x="960" y="43"/>
                  <a:pt x="960" y="96"/>
                </a:cubicBezTo>
                <a:cubicBezTo>
                  <a:pt x="960" y="149"/>
                  <a:pt x="917" y="192"/>
                  <a:pt x="864" y="192"/>
                </a:cubicBezTo>
                <a:cubicBezTo>
                  <a:pt x="811" y="192"/>
                  <a:pt x="768" y="149"/>
                  <a:pt x="768" y="96"/>
                </a:cubicBezTo>
                <a:close/>
                <a:moveTo>
                  <a:pt x="768" y="516"/>
                </a:moveTo>
                <a:cubicBezTo>
                  <a:pt x="768" y="463"/>
                  <a:pt x="811" y="420"/>
                  <a:pt x="864" y="420"/>
                </a:cubicBezTo>
                <a:cubicBezTo>
                  <a:pt x="917" y="420"/>
                  <a:pt x="960" y="463"/>
                  <a:pt x="960" y="516"/>
                </a:cubicBezTo>
                <a:cubicBezTo>
                  <a:pt x="960" y="569"/>
                  <a:pt x="917" y="612"/>
                  <a:pt x="864" y="612"/>
                </a:cubicBezTo>
                <a:cubicBezTo>
                  <a:pt x="811" y="612"/>
                  <a:pt x="768" y="569"/>
                  <a:pt x="768" y="516"/>
                </a:cubicBezTo>
                <a:close/>
                <a:moveTo>
                  <a:pt x="768" y="936"/>
                </a:moveTo>
                <a:cubicBezTo>
                  <a:pt x="768" y="883"/>
                  <a:pt x="811" y="840"/>
                  <a:pt x="864" y="840"/>
                </a:cubicBezTo>
                <a:cubicBezTo>
                  <a:pt x="917" y="840"/>
                  <a:pt x="960" y="883"/>
                  <a:pt x="960" y="936"/>
                </a:cubicBezTo>
                <a:cubicBezTo>
                  <a:pt x="960" y="989"/>
                  <a:pt x="917" y="1032"/>
                  <a:pt x="864" y="1032"/>
                </a:cubicBezTo>
                <a:cubicBezTo>
                  <a:pt x="811" y="1032"/>
                  <a:pt x="768" y="989"/>
                  <a:pt x="768" y="936"/>
                </a:cubicBezTo>
                <a:close/>
                <a:moveTo>
                  <a:pt x="768" y="1356"/>
                </a:moveTo>
                <a:cubicBezTo>
                  <a:pt x="768" y="1303"/>
                  <a:pt x="811" y="1260"/>
                  <a:pt x="864" y="1260"/>
                </a:cubicBezTo>
                <a:cubicBezTo>
                  <a:pt x="917" y="1260"/>
                  <a:pt x="960" y="1303"/>
                  <a:pt x="960" y="1356"/>
                </a:cubicBezTo>
                <a:cubicBezTo>
                  <a:pt x="960" y="1409"/>
                  <a:pt x="917" y="1452"/>
                  <a:pt x="864" y="1452"/>
                </a:cubicBezTo>
                <a:cubicBezTo>
                  <a:pt x="811" y="1452"/>
                  <a:pt x="768" y="1409"/>
                  <a:pt x="768" y="1356"/>
                </a:cubicBezTo>
                <a:close/>
              </a:path>
            </a:pathLst>
          </a:custGeom>
          <a:solidFill>
            <a:schemeClr val="accent1">
              <a:lumMod val="20000"/>
              <a:lumOff val="80000"/>
              <a:alpha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7" name="矩形 6"/>
          <p:cNvSpPr/>
          <p:nvPr>
            <p:custDataLst>
              <p:tags r:id="rId2"/>
            </p:custDataLst>
          </p:nvPr>
        </p:nvSpPr>
        <p:spPr>
          <a:xfrm>
            <a:off x="0" y="4552315"/>
            <a:ext cx="12191365" cy="2305685"/>
          </a:xfrm>
          <a:prstGeom prst="rect">
            <a:avLst/>
          </a:prstGeom>
          <a:gradFill>
            <a:gsLst>
              <a:gs pos="50000">
                <a:schemeClr val="accent1"/>
              </a:gs>
              <a:gs pos="0">
                <a:schemeClr val="accent1">
                  <a:lumMod val="40000"/>
                  <a:lumOff val="60000"/>
                </a:schemeClr>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5" name="图片 4" descr="D:\lky\素材\VCG211150521640.jpgVCG211150521640"/>
          <p:cNvPicPr>
            <a:picLocks noChangeAspect="1"/>
          </p:cNvPicPr>
          <p:nvPr>
            <p:custDataLst>
              <p:tags r:id="rId3"/>
            </p:custDataLst>
          </p:nvPr>
        </p:nvPicPr>
        <p:blipFill>
          <a:blip r:embed="rId4">
            <a:lum bright="6000"/>
          </a:blip>
          <a:srcRect t="2012" b="2012"/>
          <a:stretch>
            <a:fillRect/>
          </a:stretch>
        </p:blipFill>
        <p:spPr>
          <a:xfrm>
            <a:off x="824865" y="1042035"/>
            <a:ext cx="10541635" cy="4699000"/>
          </a:xfrm>
          <a:custGeom>
            <a:avLst/>
            <a:gdLst/>
            <a:ahLst/>
            <a:cxnLst>
              <a:cxn ang="3">
                <a:pos x="hc" y="t"/>
              </a:cxn>
              <a:cxn ang="cd2">
                <a:pos x="l" y="vc"/>
              </a:cxn>
              <a:cxn ang="cd4">
                <a:pos x="hc" y="b"/>
              </a:cxn>
              <a:cxn ang="0">
                <a:pos x="r" y="vc"/>
              </a:cxn>
            </a:cxnLst>
            <a:rect l="l" t="t" r="r" b="b"/>
            <a:pathLst>
              <a:path w="16601" h="7519">
                <a:moveTo>
                  <a:pt x="0" y="0"/>
                </a:moveTo>
                <a:lnTo>
                  <a:pt x="16601" y="0"/>
                </a:lnTo>
                <a:lnTo>
                  <a:pt x="16601" y="7519"/>
                </a:lnTo>
                <a:lnTo>
                  <a:pt x="0" y="7519"/>
                </a:lnTo>
                <a:lnTo>
                  <a:pt x="0" y="0"/>
                </a:lnTo>
                <a:close/>
              </a:path>
            </a:pathLst>
          </a:custGeom>
          <a:ln w="63500">
            <a:solidFill>
              <a:schemeClr val="accent1"/>
            </a:solidFill>
          </a:ln>
        </p:spPr>
      </p:pic>
      <p:sp>
        <p:nvSpPr>
          <p:cNvPr id="9" name="正文"/>
          <p:cNvSpPr txBox="1"/>
          <p:nvPr>
            <p:custDataLst>
              <p:tags r:id="rId5"/>
            </p:custDataLst>
          </p:nvPr>
        </p:nvSpPr>
        <p:spPr>
          <a:xfrm>
            <a:off x="824865" y="5930900"/>
            <a:ext cx="10541000" cy="370205"/>
          </a:xfrm>
          <a:prstGeom prst="rect">
            <a:avLst/>
          </a:prstGeom>
          <a:noFill/>
        </p:spPr>
        <p:txBody>
          <a:bodyPr wrap="square" lIns="0" tIns="0" rIns="0" bIns="0" rtlCol="0" anchor="t" anchorCtr="0">
            <a:noAutofit/>
          </a:bodyPr>
          <a:lstStyle/>
          <a:p>
            <a:pPr indent="0" algn="r" fontAlgn="auto">
              <a:lnSpc>
                <a:spcPct val="130000"/>
              </a:lnSpc>
              <a:buClr>
                <a:srgbClr val="376FFF"/>
              </a:buClr>
              <a:buSzPct val="80000"/>
              <a:buNone/>
            </a:pPr>
            <a:r>
              <a:rPr lang="zh-CN" altLang="en-US" sz="1200" spc="150" dirty="0">
                <a:solidFill>
                  <a:srgbClr val="000000"/>
                </a:solidFill>
                <a:latin typeface="+mn-ea"/>
                <a:sym typeface="+mn-ea"/>
              </a:rPr>
              <a:t>第2步</a:t>
            </a:r>
            <a:endParaRPr lang="zh-CN" altLang="en-US" sz="1200" spc="150" dirty="0">
              <a:solidFill>
                <a:srgbClr val="000000"/>
              </a:solidFill>
              <a:latin typeface="+mn-ea"/>
              <a:sym typeface="+mn-ea"/>
            </a:endParaRPr>
          </a:p>
        </p:txBody>
      </p:sp>
      <p:sp>
        <p:nvSpPr>
          <p:cNvPr id="2" name="标题 1"/>
          <p:cNvSpPr>
            <a:spLocks noGrp="1"/>
          </p:cNvSpPr>
          <p:nvPr>
            <p:ph type="title"/>
            <p:custDataLst>
              <p:tags r:id="rId6"/>
            </p:custDataLst>
          </p:nvPr>
        </p:nvSpPr>
        <p:spPr>
          <a:xfrm>
            <a:off x="5770800" y="568800"/>
            <a:ext cx="4694400" cy="752400"/>
          </a:xfrm>
          <a:solidFill>
            <a:schemeClr val="accent1"/>
          </a:solidFill>
        </p:spPr>
        <p:txBody>
          <a:bodyPr/>
          <a:lstStyle/>
          <a:p>
            <a:r>
              <a:rPr lang="zh-CN" altLang="en-US" sz="2000" dirty="0">
                <a:solidFill>
                  <a:srgbClr val="000000"/>
                </a:solidFill>
              </a:rPr>
              <a:t>进入自己关注的项目</a:t>
            </a:r>
            <a:endParaRPr lang="zh-CN" altLang="en-US" sz="2000" dirty="0">
              <a:solidFill>
                <a:srgbClr val="000000"/>
              </a:solidFill>
            </a:endParaRPr>
          </a:p>
        </p:txBody>
      </p:sp>
    </p:spTree>
    <p:custDataLst>
      <p:tags r:id="rId7"/>
    </p:custData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66441"/>
            <a:ext cx="5963477" cy="5736304"/>
            <a:chOff x="493883" y="1121696"/>
            <a:chExt cx="5963477" cy="5736304"/>
          </a:xfrm>
        </p:grpSpPr>
        <p:grpSp>
          <p:nvGrpSpPr>
            <p:cNvPr id="3" name="组合 2"/>
            <p:cNvGrpSpPr/>
            <p:nvPr/>
          </p:nvGrpSpPr>
          <p:grpSpPr>
            <a:xfrm>
              <a:off x="493883" y="1121696"/>
              <a:ext cx="1213413" cy="5736304"/>
              <a:chOff x="1884236" y="1126517"/>
              <a:chExt cx="1213413" cy="5736304"/>
            </a:xfrm>
          </p:grpSpPr>
          <p:sp>
            <p:nvSpPr>
              <p:cNvPr id="5" name="Freeform 24"/>
              <p:cNvSpPr>
                <a:spLocks noEditPoints="1"/>
              </p:cNvSpPr>
              <p:nvPr/>
            </p:nvSpPr>
            <p:spPr bwMode="auto">
              <a:xfrm>
                <a:off x="1914567" y="1189482"/>
                <a:ext cx="1024806" cy="1022777"/>
              </a:xfrm>
              <a:custGeom>
                <a:avLst/>
                <a:gdLst/>
                <a:ahLst/>
                <a:cxnLst>
                  <a:cxn ang="0">
                    <a:pos x="173" y="345"/>
                  </a:cxn>
                  <a:cxn ang="0">
                    <a:pos x="0" y="172"/>
                  </a:cxn>
                  <a:cxn ang="0">
                    <a:pos x="173" y="0"/>
                  </a:cxn>
                  <a:cxn ang="0">
                    <a:pos x="346" y="172"/>
                  </a:cxn>
                  <a:cxn ang="0">
                    <a:pos x="173" y="345"/>
                  </a:cxn>
                  <a:cxn ang="0">
                    <a:pos x="173" y="19"/>
                  </a:cxn>
                  <a:cxn ang="0">
                    <a:pos x="19" y="172"/>
                  </a:cxn>
                  <a:cxn ang="0">
                    <a:pos x="173" y="326"/>
                  </a:cxn>
                  <a:cxn ang="0">
                    <a:pos x="327" y="172"/>
                  </a:cxn>
                  <a:cxn ang="0">
                    <a:pos x="173" y="19"/>
                  </a:cxn>
                </a:cxnLst>
                <a:rect l="0" t="0" r="r" b="b"/>
                <a:pathLst>
                  <a:path w="346" h="345">
                    <a:moveTo>
                      <a:pt x="173" y="345"/>
                    </a:moveTo>
                    <a:cubicBezTo>
                      <a:pt x="78" y="345"/>
                      <a:pt x="0" y="267"/>
                      <a:pt x="0" y="172"/>
                    </a:cubicBezTo>
                    <a:cubicBezTo>
                      <a:pt x="0" y="77"/>
                      <a:pt x="78" y="0"/>
                      <a:pt x="173" y="0"/>
                    </a:cubicBezTo>
                    <a:cubicBezTo>
                      <a:pt x="268" y="0"/>
                      <a:pt x="346" y="77"/>
                      <a:pt x="346" y="172"/>
                    </a:cubicBezTo>
                    <a:cubicBezTo>
                      <a:pt x="346" y="267"/>
                      <a:pt x="268" y="345"/>
                      <a:pt x="173" y="345"/>
                    </a:cubicBezTo>
                    <a:close/>
                    <a:moveTo>
                      <a:pt x="173" y="19"/>
                    </a:moveTo>
                    <a:cubicBezTo>
                      <a:pt x="88" y="19"/>
                      <a:pt x="19" y="88"/>
                      <a:pt x="19" y="172"/>
                    </a:cubicBezTo>
                    <a:cubicBezTo>
                      <a:pt x="19" y="257"/>
                      <a:pt x="88" y="326"/>
                      <a:pt x="173" y="326"/>
                    </a:cubicBezTo>
                    <a:cubicBezTo>
                      <a:pt x="258" y="326"/>
                      <a:pt x="327" y="257"/>
                      <a:pt x="327" y="172"/>
                    </a:cubicBezTo>
                    <a:cubicBezTo>
                      <a:pt x="327" y="88"/>
                      <a:pt x="258" y="19"/>
                      <a:pt x="173" y="19"/>
                    </a:cubicBezTo>
                    <a:close/>
                  </a:path>
                </a:pathLst>
              </a:custGeom>
              <a:solidFill>
                <a:schemeClr val="accent4"/>
              </a:solidFill>
              <a:ln w="9525">
                <a:noFill/>
                <a:round/>
              </a:ln>
            </p:spPr>
            <p:txBody>
              <a:bodyPr vert="horz" wrap="square" lIns="91440" tIns="45720" rIns="91440" bIns="45720" numCol="1" anchor="t" anchorCtr="0" compatLnSpc="1"/>
              <a:lstStyle/>
              <a:p>
                <a:endParaRPr lang="en-US"/>
              </a:p>
            </p:txBody>
          </p:sp>
          <p:cxnSp>
            <p:nvCxnSpPr>
              <p:cNvPr id="6" name="Straight Connector 18"/>
              <p:cNvCxnSpPr/>
              <p:nvPr/>
            </p:nvCxnSpPr>
            <p:spPr>
              <a:xfrm>
                <a:off x="2426970" y="2325638"/>
                <a:ext cx="0" cy="4537183"/>
              </a:xfrm>
              <a:prstGeom prst="line">
                <a:avLst/>
              </a:prstGeom>
              <a:ln w="19050">
                <a:solidFill>
                  <a:schemeClr val="bg1">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1884236" y="1126517"/>
                <a:ext cx="1206626" cy="1150708"/>
                <a:chOff x="5553266" y="755974"/>
                <a:chExt cx="1206626" cy="1150708"/>
              </a:xfrm>
            </p:grpSpPr>
            <p:sp>
              <p:nvSpPr>
                <p:cNvPr id="9" name="空心弧 8"/>
                <p:cNvSpPr/>
                <p:nvPr/>
              </p:nvSpPr>
              <p:spPr>
                <a:xfrm rot="5400000">
                  <a:off x="5553265" y="755975"/>
                  <a:ext cx="1150708" cy="1150706"/>
                </a:xfrm>
                <a:prstGeom prst="blockArc">
                  <a:avLst>
                    <a:gd name="adj1" fmla="val 10800000"/>
                    <a:gd name="adj2" fmla="val 21475707"/>
                    <a:gd name="adj3" fmla="val 99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等腰三角形 32"/>
                <p:cNvSpPr/>
                <p:nvPr/>
              </p:nvSpPr>
              <p:spPr>
                <a:xfrm rot="5400000">
                  <a:off x="6676452" y="1297610"/>
                  <a:ext cx="99441" cy="6743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p:cNvSpPr/>
              <p:nvPr/>
            </p:nvSpPr>
            <p:spPr>
              <a:xfrm>
                <a:off x="2039700" y="1526836"/>
                <a:ext cx="1057949" cy="400110"/>
              </a:xfrm>
              <a:prstGeom prst="rect">
                <a:avLst/>
              </a:prstGeom>
            </p:spPr>
            <p:txBody>
              <a:bodyPr wrap="square">
                <a:spAutoFit/>
              </a:bodyPr>
              <a:lstStyle/>
              <a:p>
                <a:r>
                  <a:rPr lang="zh-CN" altLang="en-US" sz="2000" u="none" strike="noStrike" dirty="0">
                    <a:solidFill>
                      <a:schemeClr val="tx1">
                        <a:lumMod val="75000"/>
                        <a:lumOff val="25000"/>
                      </a:schemeClr>
                    </a:solidFill>
                    <a:effectLst/>
                    <a:latin typeface="思源黑体 CN Light" panose="020B0300000000000000" pitchFamily="34" charset="-122"/>
                    <a:ea typeface="思源黑体 CN Light" panose="020B0300000000000000" pitchFamily="34" charset="-122"/>
                  </a:rPr>
                  <a:t>第</a:t>
                </a:r>
                <a:r>
                  <a:rPr lang="en-US" altLang="zh-CN" sz="2000" u="none" strike="noStrike" dirty="0">
                    <a:solidFill>
                      <a:schemeClr val="tx1">
                        <a:lumMod val="75000"/>
                        <a:lumOff val="25000"/>
                      </a:schemeClr>
                    </a:solidFill>
                    <a:effectLst/>
                    <a:latin typeface="思源黑体 CN Light" panose="020B0300000000000000" pitchFamily="34" charset="-122"/>
                    <a:ea typeface="思源黑体 CN Light" panose="020B0300000000000000" pitchFamily="34" charset="-122"/>
                  </a:rPr>
                  <a:t>3</a:t>
                </a:r>
                <a:r>
                  <a:rPr lang="zh-CN" altLang="en-US" sz="2000" u="none" strike="noStrike" dirty="0">
                    <a:solidFill>
                      <a:schemeClr val="tx1">
                        <a:lumMod val="75000"/>
                        <a:lumOff val="25000"/>
                      </a:schemeClr>
                    </a:solidFill>
                    <a:effectLst/>
                    <a:latin typeface="思源黑体 CN Light" panose="020B0300000000000000" pitchFamily="34" charset="-122"/>
                    <a:ea typeface="思源黑体 CN Light" panose="020B0300000000000000" pitchFamily="34" charset="-122"/>
                  </a:rPr>
                  <a:t>步</a:t>
                </a:r>
                <a:endParaRPr lang="zh-CN" altLang="en-US" sz="2000" u="none" strike="noStrike" dirty="0">
                  <a:solidFill>
                    <a:schemeClr val="tx1">
                      <a:lumMod val="75000"/>
                      <a:lumOff val="25000"/>
                    </a:schemeClr>
                  </a:solidFill>
                  <a:effectLst/>
                  <a:latin typeface="思源黑体 CN Light" panose="020B0300000000000000" pitchFamily="34" charset="-122"/>
                  <a:ea typeface="思源黑体 CN Light" panose="020B0300000000000000" pitchFamily="34" charset="-122"/>
                </a:endParaRPr>
              </a:p>
            </p:txBody>
          </p:sp>
        </p:grpSp>
        <p:sp>
          <p:nvSpPr>
            <p:cNvPr id="4" name="矩形 3"/>
            <p:cNvSpPr/>
            <p:nvPr/>
          </p:nvSpPr>
          <p:spPr>
            <a:xfrm>
              <a:off x="1727547" y="1495994"/>
              <a:ext cx="4729813" cy="400110"/>
            </a:xfrm>
            <a:prstGeom prst="rect">
              <a:avLst/>
            </a:prstGeom>
          </p:spPr>
          <p:txBody>
            <a:bodyPr wrap="square">
              <a:spAutoFit/>
            </a:bodyPr>
            <a:lstStyle/>
            <a:p>
              <a:r>
                <a:rPr lang="zh-CN" altLang="en-US" sz="2000" b="1" dirty="0" smtClean="0">
                  <a:solidFill>
                    <a:srgbClr val="3A87BF"/>
                  </a:solidFill>
                  <a:latin typeface="微软雅黑" panose="020B0503020204020204" pitchFamily="34" charset="-122"/>
                  <a:ea typeface="微软雅黑" panose="020B0503020204020204" pitchFamily="34" charset="-122"/>
                </a:rPr>
                <a:t>递交保证金位置</a:t>
              </a:r>
              <a:r>
                <a:rPr lang="en-US" altLang="zh-CN" sz="2000" b="1" dirty="0" smtClean="0">
                  <a:solidFill>
                    <a:srgbClr val="3A87BF"/>
                  </a:solidFill>
                  <a:latin typeface="微软雅黑" panose="020B0503020204020204" pitchFamily="34" charset="-122"/>
                  <a:ea typeface="微软雅黑" panose="020B0503020204020204" pitchFamily="34" charset="-122"/>
                </a:rPr>
                <a:t>-</a:t>
              </a:r>
              <a:r>
                <a:rPr lang="zh-CN" altLang="en-US" sz="2000" b="1" dirty="0">
                  <a:solidFill>
                    <a:srgbClr val="3A87BF"/>
                  </a:solidFill>
                  <a:latin typeface="微软雅黑" panose="020B0503020204020204" pitchFamily="34" charset="-122"/>
                  <a:ea typeface="微软雅黑" panose="020B0503020204020204" pitchFamily="34" charset="-122"/>
                </a:rPr>
                <a:t>点击</a:t>
              </a:r>
              <a:r>
                <a:rPr lang="zh-CN" altLang="en-US" sz="2000" b="1" dirty="0" smtClean="0">
                  <a:solidFill>
                    <a:srgbClr val="3A87BF"/>
                  </a:solidFill>
                  <a:latin typeface="微软雅黑" panose="020B0503020204020204" pitchFamily="34" charset="-122"/>
                  <a:ea typeface="微软雅黑" panose="020B0503020204020204" pitchFamily="34" charset="-122"/>
                </a:rPr>
                <a:t>“缴纳”</a:t>
              </a:r>
              <a:endParaRPr lang="zh-CN" altLang="en-US" sz="2000" b="1" dirty="0">
                <a:solidFill>
                  <a:srgbClr val="3A87BF"/>
                </a:solidFill>
                <a:latin typeface="微软雅黑" panose="020B0503020204020204" pitchFamily="34" charset="-122"/>
                <a:ea typeface="微软雅黑" panose="020B0503020204020204" pitchFamily="34" charset="-122"/>
              </a:endParaRPr>
            </a:p>
          </p:txBody>
        </p:sp>
      </p:grpSp>
      <p:pic>
        <p:nvPicPr>
          <p:cNvPr id="11" name="图片 10"/>
          <p:cNvPicPr>
            <a:picLocks noChangeAspect="1"/>
          </p:cNvPicPr>
          <p:nvPr/>
        </p:nvPicPr>
        <p:blipFill>
          <a:blip r:embed="rId1"/>
          <a:stretch>
            <a:fillRect/>
          </a:stretch>
        </p:blipFill>
        <p:spPr>
          <a:xfrm>
            <a:off x="155464" y="1179672"/>
            <a:ext cx="11701919" cy="5678328"/>
          </a:xfrm>
          <a:prstGeom prst="rect">
            <a:avLst/>
          </a:prstGeom>
        </p:spPr>
      </p:pic>
    </p:spTree>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80021"/>
            <a:ext cx="6559825" cy="2573671"/>
            <a:chOff x="493883" y="1121696"/>
            <a:chExt cx="6559825" cy="2573671"/>
          </a:xfrm>
        </p:grpSpPr>
        <p:grpSp>
          <p:nvGrpSpPr>
            <p:cNvPr id="3" name="组合 2"/>
            <p:cNvGrpSpPr/>
            <p:nvPr/>
          </p:nvGrpSpPr>
          <p:grpSpPr>
            <a:xfrm>
              <a:off x="493883" y="1121696"/>
              <a:ext cx="1213413" cy="2573671"/>
              <a:chOff x="1884236" y="1126517"/>
              <a:chExt cx="1213413" cy="2573671"/>
            </a:xfrm>
          </p:grpSpPr>
          <p:sp>
            <p:nvSpPr>
              <p:cNvPr id="5" name="Freeform 24"/>
              <p:cNvSpPr>
                <a:spLocks noEditPoints="1"/>
              </p:cNvSpPr>
              <p:nvPr/>
            </p:nvSpPr>
            <p:spPr bwMode="auto">
              <a:xfrm>
                <a:off x="1914567" y="1189482"/>
                <a:ext cx="1024806" cy="1022777"/>
              </a:xfrm>
              <a:custGeom>
                <a:avLst/>
                <a:gdLst/>
                <a:ahLst/>
                <a:cxnLst>
                  <a:cxn ang="0">
                    <a:pos x="173" y="345"/>
                  </a:cxn>
                  <a:cxn ang="0">
                    <a:pos x="0" y="172"/>
                  </a:cxn>
                  <a:cxn ang="0">
                    <a:pos x="173" y="0"/>
                  </a:cxn>
                  <a:cxn ang="0">
                    <a:pos x="346" y="172"/>
                  </a:cxn>
                  <a:cxn ang="0">
                    <a:pos x="173" y="345"/>
                  </a:cxn>
                  <a:cxn ang="0">
                    <a:pos x="173" y="19"/>
                  </a:cxn>
                  <a:cxn ang="0">
                    <a:pos x="19" y="172"/>
                  </a:cxn>
                  <a:cxn ang="0">
                    <a:pos x="173" y="326"/>
                  </a:cxn>
                  <a:cxn ang="0">
                    <a:pos x="327" y="172"/>
                  </a:cxn>
                  <a:cxn ang="0">
                    <a:pos x="173" y="19"/>
                  </a:cxn>
                </a:cxnLst>
                <a:rect l="0" t="0" r="r" b="b"/>
                <a:pathLst>
                  <a:path w="346" h="345">
                    <a:moveTo>
                      <a:pt x="173" y="345"/>
                    </a:moveTo>
                    <a:cubicBezTo>
                      <a:pt x="78" y="345"/>
                      <a:pt x="0" y="267"/>
                      <a:pt x="0" y="172"/>
                    </a:cubicBezTo>
                    <a:cubicBezTo>
                      <a:pt x="0" y="77"/>
                      <a:pt x="78" y="0"/>
                      <a:pt x="173" y="0"/>
                    </a:cubicBezTo>
                    <a:cubicBezTo>
                      <a:pt x="268" y="0"/>
                      <a:pt x="346" y="77"/>
                      <a:pt x="346" y="172"/>
                    </a:cubicBezTo>
                    <a:cubicBezTo>
                      <a:pt x="346" y="267"/>
                      <a:pt x="268" y="345"/>
                      <a:pt x="173" y="345"/>
                    </a:cubicBezTo>
                    <a:close/>
                    <a:moveTo>
                      <a:pt x="173" y="19"/>
                    </a:moveTo>
                    <a:cubicBezTo>
                      <a:pt x="88" y="19"/>
                      <a:pt x="19" y="88"/>
                      <a:pt x="19" y="172"/>
                    </a:cubicBezTo>
                    <a:cubicBezTo>
                      <a:pt x="19" y="257"/>
                      <a:pt x="88" y="326"/>
                      <a:pt x="173" y="326"/>
                    </a:cubicBezTo>
                    <a:cubicBezTo>
                      <a:pt x="258" y="326"/>
                      <a:pt x="327" y="257"/>
                      <a:pt x="327" y="172"/>
                    </a:cubicBezTo>
                    <a:cubicBezTo>
                      <a:pt x="327" y="88"/>
                      <a:pt x="258" y="19"/>
                      <a:pt x="173" y="19"/>
                    </a:cubicBezTo>
                    <a:close/>
                  </a:path>
                </a:pathLst>
              </a:custGeom>
              <a:solidFill>
                <a:schemeClr val="accent4"/>
              </a:solidFill>
              <a:ln w="9525">
                <a:noFill/>
                <a:round/>
              </a:ln>
            </p:spPr>
            <p:txBody>
              <a:bodyPr vert="horz" wrap="square" lIns="91440" tIns="45720" rIns="91440" bIns="45720" numCol="1" anchor="t" anchorCtr="0" compatLnSpc="1"/>
              <a:lstStyle/>
              <a:p>
                <a:endParaRPr lang="en-US"/>
              </a:p>
            </p:txBody>
          </p:sp>
          <p:cxnSp>
            <p:nvCxnSpPr>
              <p:cNvPr id="6" name="Straight Connector 18"/>
              <p:cNvCxnSpPr/>
              <p:nvPr/>
            </p:nvCxnSpPr>
            <p:spPr>
              <a:xfrm>
                <a:off x="2426970" y="2325638"/>
                <a:ext cx="0" cy="1374550"/>
              </a:xfrm>
              <a:prstGeom prst="line">
                <a:avLst/>
              </a:prstGeom>
              <a:ln w="19050">
                <a:solidFill>
                  <a:schemeClr val="bg1">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1884236" y="1126517"/>
                <a:ext cx="1206626" cy="1150708"/>
                <a:chOff x="5553266" y="755974"/>
                <a:chExt cx="1206626" cy="1150708"/>
              </a:xfrm>
            </p:grpSpPr>
            <p:sp>
              <p:nvSpPr>
                <p:cNvPr id="9" name="空心弧 8"/>
                <p:cNvSpPr/>
                <p:nvPr/>
              </p:nvSpPr>
              <p:spPr>
                <a:xfrm rot="5400000">
                  <a:off x="5553265" y="755975"/>
                  <a:ext cx="1150708" cy="1150706"/>
                </a:xfrm>
                <a:prstGeom prst="blockArc">
                  <a:avLst>
                    <a:gd name="adj1" fmla="val 10800000"/>
                    <a:gd name="adj2" fmla="val 21475707"/>
                    <a:gd name="adj3" fmla="val 99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等腰三角形 32"/>
                <p:cNvSpPr/>
                <p:nvPr/>
              </p:nvSpPr>
              <p:spPr>
                <a:xfrm rot="5400000">
                  <a:off x="6676452" y="1297610"/>
                  <a:ext cx="99441" cy="6743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p:cNvSpPr/>
              <p:nvPr/>
            </p:nvSpPr>
            <p:spPr>
              <a:xfrm>
                <a:off x="2039700" y="1526836"/>
                <a:ext cx="1057949" cy="400110"/>
              </a:xfrm>
              <a:prstGeom prst="rect">
                <a:avLst/>
              </a:prstGeom>
            </p:spPr>
            <p:txBody>
              <a:bodyPr wrap="square">
                <a:spAutoFit/>
              </a:bodyPr>
              <a:lstStyle/>
              <a:p>
                <a:r>
                  <a:rPr lang="zh-CN" altLang="en-US" sz="2000" u="none" strike="noStrike" dirty="0">
                    <a:solidFill>
                      <a:schemeClr val="tx1">
                        <a:lumMod val="75000"/>
                        <a:lumOff val="25000"/>
                      </a:schemeClr>
                    </a:solidFill>
                    <a:effectLst/>
                    <a:latin typeface="思源黑体 CN Light" panose="020B0300000000000000" pitchFamily="34" charset="-122"/>
                    <a:ea typeface="思源黑体 CN Light" panose="020B0300000000000000" pitchFamily="34" charset="-122"/>
                  </a:rPr>
                  <a:t>第</a:t>
                </a:r>
                <a:r>
                  <a:rPr lang="en-US" altLang="zh-CN" sz="2000" u="none" strike="noStrike" dirty="0">
                    <a:solidFill>
                      <a:schemeClr val="tx1">
                        <a:lumMod val="75000"/>
                        <a:lumOff val="25000"/>
                      </a:schemeClr>
                    </a:solidFill>
                    <a:effectLst/>
                    <a:latin typeface="思源黑体 CN Light" panose="020B0300000000000000" pitchFamily="34" charset="-122"/>
                    <a:ea typeface="思源黑体 CN Light" panose="020B0300000000000000" pitchFamily="34" charset="-122"/>
                  </a:rPr>
                  <a:t>4</a:t>
                </a:r>
                <a:r>
                  <a:rPr lang="zh-CN" altLang="en-US" sz="2000" u="none" strike="noStrike" dirty="0">
                    <a:solidFill>
                      <a:schemeClr val="tx1">
                        <a:lumMod val="75000"/>
                        <a:lumOff val="25000"/>
                      </a:schemeClr>
                    </a:solidFill>
                    <a:effectLst/>
                    <a:latin typeface="思源黑体 CN Light" panose="020B0300000000000000" pitchFamily="34" charset="-122"/>
                    <a:ea typeface="思源黑体 CN Light" panose="020B0300000000000000" pitchFamily="34" charset="-122"/>
                  </a:rPr>
                  <a:t>步</a:t>
                </a:r>
                <a:endParaRPr lang="zh-CN" altLang="en-US" sz="2000" u="none" strike="noStrike" dirty="0">
                  <a:solidFill>
                    <a:schemeClr val="tx1">
                      <a:lumMod val="75000"/>
                      <a:lumOff val="25000"/>
                    </a:schemeClr>
                  </a:solidFill>
                  <a:effectLst/>
                  <a:latin typeface="思源黑体 CN Light" panose="020B0300000000000000" pitchFamily="34" charset="-122"/>
                  <a:ea typeface="思源黑体 CN Light" panose="020B0300000000000000" pitchFamily="34" charset="-122"/>
                </a:endParaRPr>
              </a:p>
            </p:txBody>
          </p:sp>
        </p:grpSp>
        <p:sp>
          <p:nvSpPr>
            <p:cNvPr id="4" name="矩形 3"/>
            <p:cNvSpPr/>
            <p:nvPr/>
          </p:nvSpPr>
          <p:spPr>
            <a:xfrm>
              <a:off x="1727547" y="1495994"/>
              <a:ext cx="5326161" cy="400110"/>
            </a:xfrm>
            <a:prstGeom prst="rect">
              <a:avLst/>
            </a:prstGeom>
          </p:spPr>
          <p:txBody>
            <a:bodyPr wrap="square">
              <a:spAutoFit/>
            </a:bodyPr>
            <a:lstStyle/>
            <a:p>
              <a:r>
                <a:rPr lang="zh-CN" altLang="en-US" sz="2000" b="1" dirty="0" smtClean="0">
                  <a:solidFill>
                    <a:srgbClr val="3A87BF"/>
                  </a:solidFill>
                  <a:latin typeface="微软雅黑" panose="020B0503020204020204" pitchFamily="34" charset="-122"/>
                  <a:ea typeface="微软雅黑" panose="020B0503020204020204" pitchFamily="34" charset="-122"/>
                </a:rPr>
                <a:t>选择保函缴纳方式“银行保函”</a:t>
              </a:r>
              <a:r>
                <a:rPr lang="en-US" altLang="zh-CN" sz="2000" b="1" dirty="0" smtClean="0">
                  <a:solidFill>
                    <a:srgbClr val="3A87BF"/>
                  </a:solidFill>
                  <a:latin typeface="微软雅黑" panose="020B0503020204020204" pitchFamily="34" charset="-122"/>
                  <a:ea typeface="微软雅黑" panose="020B0503020204020204" pitchFamily="34" charset="-122"/>
                </a:rPr>
                <a:t>or</a:t>
              </a:r>
              <a:r>
                <a:rPr lang="zh-CN" altLang="en-US" sz="2000" b="1" dirty="0" smtClean="0">
                  <a:solidFill>
                    <a:srgbClr val="3A87BF"/>
                  </a:solidFill>
                  <a:latin typeface="微软雅黑" panose="020B0503020204020204" pitchFamily="34" charset="-122"/>
                  <a:ea typeface="微软雅黑" panose="020B0503020204020204" pitchFamily="34" charset="-122"/>
                </a:rPr>
                <a:t>电子保函</a:t>
              </a:r>
              <a:endParaRPr lang="zh-CN" altLang="en-US" sz="2000" b="1" dirty="0">
                <a:solidFill>
                  <a:srgbClr val="3A87BF"/>
                </a:solidFill>
                <a:latin typeface="微软雅黑" panose="020B0503020204020204" pitchFamily="34" charset="-122"/>
                <a:ea typeface="微软雅黑" panose="020B0503020204020204" pitchFamily="34" charset="-122"/>
              </a:endParaRPr>
            </a:p>
          </p:txBody>
        </p:sp>
      </p:grpSp>
      <p:pic>
        <p:nvPicPr>
          <p:cNvPr id="11" name="图片 10"/>
          <p:cNvPicPr>
            <a:picLocks noChangeAspect="1"/>
          </p:cNvPicPr>
          <p:nvPr/>
        </p:nvPicPr>
        <p:blipFill>
          <a:blip r:embed="rId1"/>
          <a:stretch>
            <a:fillRect/>
          </a:stretch>
        </p:blipFill>
        <p:spPr>
          <a:xfrm>
            <a:off x="87103" y="1360366"/>
            <a:ext cx="11982450" cy="5449649"/>
          </a:xfrm>
          <a:prstGeom prst="rect">
            <a:avLst/>
          </a:prstGeom>
        </p:spPr>
      </p:pic>
    </p:spTree>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7315200" cy="5736304"/>
            <a:chOff x="493883" y="1121696"/>
            <a:chExt cx="7315200" cy="5736304"/>
          </a:xfrm>
        </p:grpSpPr>
        <p:grpSp>
          <p:nvGrpSpPr>
            <p:cNvPr id="3" name="组合 2"/>
            <p:cNvGrpSpPr/>
            <p:nvPr/>
          </p:nvGrpSpPr>
          <p:grpSpPr>
            <a:xfrm>
              <a:off x="493883" y="1121696"/>
              <a:ext cx="1213413" cy="5736304"/>
              <a:chOff x="1884236" y="1126517"/>
              <a:chExt cx="1213413" cy="5736304"/>
            </a:xfrm>
          </p:grpSpPr>
          <p:sp>
            <p:nvSpPr>
              <p:cNvPr id="5" name="Freeform 24"/>
              <p:cNvSpPr>
                <a:spLocks noEditPoints="1"/>
              </p:cNvSpPr>
              <p:nvPr/>
            </p:nvSpPr>
            <p:spPr bwMode="auto">
              <a:xfrm>
                <a:off x="1914567" y="1189482"/>
                <a:ext cx="1024806" cy="1022777"/>
              </a:xfrm>
              <a:custGeom>
                <a:avLst/>
                <a:gdLst/>
                <a:ahLst/>
                <a:cxnLst>
                  <a:cxn ang="0">
                    <a:pos x="173" y="345"/>
                  </a:cxn>
                  <a:cxn ang="0">
                    <a:pos x="0" y="172"/>
                  </a:cxn>
                  <a:cxn ang="0">
                    <a:pos x="173" y="0"/>
                  </a:cxn>
                  <a:cxn ang="0">
                    <a:pos x="346" y="172"/>
                  </a:cxn>
                  <a:cxn ang="0">
                    <a:pos x="173" y="345"/>
                  </a:cxn>
                  <a:cxn ang="0">
                    <a:pos x="173" y="19"/>
                  </a:cxn>
                  <a:cxn ang="0">
                    <a:pos x="19" y="172"/>
                  </a:cxn>
                  <a:cxn ang="0">
                    <a:pos x="173" y="326"/>
                  </a:cxn>
                  <a:cxn ang="0">
                    <a:pos x="327" y="172"/>
                  </a:cxn>
                  <a:cxn ang="0">
                    <a:pos x="173" y="19"/>
                  </a:cxn>
                </a:cxnLst>
                <a:rect l="0" t="0" r="r" b="b"/>
                <a:pathLst>
                  <a:path w="346" h="345">
                    <a:moveTo>
                      <a:pt x="173" y="345"/>
                    </a:moveTo>
                    <a:cubicBezTo>
                      <a:pt x="78" y="345"/>
                      <a:pt x="0" y="267"/>
                      <a:pt x="0" y="172"/>
                    </a:cubicBezTo>
                    <a:cubicBezTo>
                      <a:pt x="0" y="77"/>
                      <a:pt x="78" y="0"/>
                      <a:pt x="173" y="0"/>
                    </a:cubicBezTo>
                    <a:cubicBezTo>
                      <a:pt x="268" y="0"/>
                      <a:pt x="346" y="77"/>
                      <a:pt x="346" y="172"/>
                    </a:cubicBezTo>
                    <a:cubicBezTo>
                      <a:pt x="346" y="267"/>
                      <a:pt x="268" y="345"/>
                      <a:pt x="173" y="345"/>
                    </a:cubicBezTo>
                    <a:close/>
                    <a:moveTo>
                      <a:pt x="173" y="19"/>
                    </a:moveTo>
                    <a:cubicBezTo>
                      <a:pt x="88" y="19"/>
                      <a:pt x="19" y="88"/>
                      <a:pt x="19" y="172"/>
                    </a:cubicBezTo>
                    <a:cubicBezTo>
                      <a:pt x="19" y="257"/>
                      <a:pt x="88" y="326"/>
                      <a:pt x="173" y="326"/>
                    </a:cubicBezTo>
                    <a:cubicBezTo>
                      <a:pt x="258" y="326"/>
                      <a:pt x="327" y="257"/>
                      <a:pt x="327" y="172"/>
                    </a:cubicBezTo>
                    <a:cubicBezTo>
                      <a:pt x="327" y="88"/>
                      <a:pt x="258" y="19"/>
                      <a:pt x="173" y="19"/>
                    </a:cubicBezTo>
                    <a:close/>
                  </a:path>
                </a:pathLst>
              </a:custGeom>
              <a:solidFill>
                <a:schemeClr val="accent4"/>
              </a:solidFill>
              <a:ln w="9525">
                <a:noFill/>
                <a:round/>
              </a:ln>
            </p:spPr>
            <p:txBody>
              <a:bodyPr vert="horz" wrap="square" lIns="91440" tIns="45720" rIns="91440" bIns="45720" numCol="1" anchor="t" anchorCtr="0" compatLnSpc="1"/>
              <a:lstStyle/>
              <a:p>
                <a:endParaRPr lang="en-US"/>
              </a:p>
            </p:txBody>
          </p:sp>
          <p:cxnSp>
            <p:nvCxnSpPr>
              <p:cNvPr id="6" name="Straight Connector 18"/>
              <p:cNvCxnSpPr/>
              <p:nvPr/>
            </p:nvCxnSpPr>
            <p:spPr>
              <a:xfrm>
                <a:off x="2426970" y="2325638"/>
                <a:ext cx="0" cy="4537183"/>
              </a:xfrm>
              <a:prstGeom prst="line">
                <a:avLst/>
              </a:prstGeom>
              <a:ln w="19050">
                <a:solidFill>
                  <a:schemeClr val="bg1">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1884236" y="1126517"/>
                <a:ext cx="1206626" cy="1150708"/>
                <a:chOff x="5553266" y="755974"/>
                <a:chExt cx="1206626" cy="1150708"/>
              </a:xfrm>
            </p:grpSpPr>
            <p:sp>
              <p:nvSpPr>
                <p:cNvPr id="9" name="空心弧 8"/>
                <p:cNvSpPr/>
                <p:nvPr/>
              </p:nvSpPr>
              <p:spPr>
                <a:xfrm rot="5400000">
                  <a:off x="5553265" y="755975"/>
                  <a:ext cx="1150708" cy="1150706"/>
                </a:xfrm>
                <a:prstGeom prst="blockArc">
                  <a:avLst>
                    <a:gd name="adj1" fmla="val 10800000"/>
                    <a:gd name="adj2" fmla="val 21475707"/>
                    <a:gd name="adj3" fmla="val 99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等腰三角形 32"/>
                <p:cNvSpPr/>
                <p:nvPr/>
              </p:nvSpPr>
              <p:spPr>
                <a:xfrm rot="5400000">
                  <a:off x="6676452" y="1297610"/>
                  <a:ext cx="99441" cy="6743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p:cNvSpPr/>
              <p:nvPr/>
            </p:nvSpPr>
            <p:spPr>
              <a:xfrm>
                <a:off x="2039700" y="1526836"/>
                <a:ext cx="1057949" cy="400110"/>
              </a:xfrm>
              <a:prstGeom prst="rect">
                <a:avLst/>
              </a:prstGeom>
            </p:spPr>
            <p:txBody>
              <a:bodyPr wrap="square">
                <a:spAutoFit/>
              </a:bodyPr>
              <a:lstStyle/>
              <a:p>
                <a:r>
                  <a:rPr lang="zh-CN" altLang="en-US" sz="2000" u="none" strike="noStrike" dirty="0">
                    <a:solidFill>
                      <a:schemeClr val="tx1">
                        <a:lumMod val="75000"/>
                        <a:lumOff val="25000"/>
                      </a:schemeClr>
                    </a:solidFill>
                    <a:effectLst/>
                    <a:latin typeface="思源黑体 CN Light" panose="020B0300000000000000" pitchFamily="34" charset="-122"/>
                    <a:ea typeface="思源黑体 CN Light" panose="020B0300000000000000" pitchFamily="34" charset="-122"/>
                  </a:rPr>
                  <a:t>第</a:t>
                </a:r>
                <a:r>
                  <a:rPr lang="en-US" altLang="zh-CN" sz="2000" u="none" strike="noStrike" dirty="0">
                    <a:solidFill>
                      <a:schemeClr val="tx1">
                        <a:lumMod val="75000"/>
                        <a:lumOff val="25000"/>
                      </a:schemeClr>
                    </a:solidFill>
                    <a:effectLst/>
                    <a:latin typeface="思源黑体 CN Light" panose="020B0300000000000000" pitchFamily="34" charset="-122"/>
                    <a:ea typeface="思源黑体 CN Light" panose="020B0300000000000000" pitchFamily="34" charset="-122"/>
                  </a:rPr>
                  <a:t>5</a:t>
                </a:r>
                <a:r>
                  <a:rPr lang="zh-CN" altLang="en-US" sz="2000" u="none" strike="noStrike" dirty="0">
                    <a:solidFill>
                      <a:schemeClr val="tx1">
                        <a:lumMod val="75000"/>
                        <a:lumOff val="25000"/>
                      </a:schemeClr>
                    </a:solidFill>
                    <a:effectLst/>
                    <a:latin typeface="思源黑体 CN Light" panose="020B0300000000000000" pitchFamily="34" charset="-122"/>
                    <a:ea typeface="思源黑体 CN Light" panose="020B0300000000000000" pitchFamily="34" charset="-122"/>
                  </a:rPr>
                  <a:t>步</a:t>
                </a:r>
                <a:endParaRPr lang="zh-CN" altLang="en-US" sz="2000" u="none" strike="noStrike" dirty="0">
                  <a:solidFill>
                    <a:schemeClr val="tx1">
                      <a:lumMod val="75000"/>
                      <a:lumOff val="25000"/>
                    </a:schemeClr>
                  </a:solidFill>
                  <a:effectLst/>
                  <a:latin typeface="思源黑体 CN Light" panose="020B0300000000000000" pitchFamily="34" charset="-122"/>
                  <a:ea typeface="思源黑体 CN Light" panose="020B0300000000000000" pitchFamily="34" charset="-122"/>
                </a:endParaRPr>
              </a:p>
            </p:txBody>
          </p:sp>
        </p:grpSp>
        <p:sp>
          <p:nvSpPr>
            <p:cNvPr id="4" name="矩形 3"/>
            <p:cNvSpPr/>
            <p:nvPr/>
          </p:nvSpPr>
          <p:spPr>
            <a:xfrm>
              <a:off x="1727547" y="1495994"/>
              <a:ext cx="6081536" cy="400110"/>
            </a:xfrm>
            <a:prstGeom prst="rect">
              <a:avLst/>
            </a:prstGeom>
          </p:spPr>
          <p:txBody>
            <a:bodyPr wrap="square">
              <a:spAutoFit/>
            </a:bodyPr>
            <a:lstStyle/>
            <a:p>
              <a:r>
                <a:rPr lang="zh-CN" altLang="en-US" sz="2000" b="1" dirty="0" smtClean="0">
                  <a:solidFill>
                    <a:srgbClr val="3A87BF"/>
                  </a:solidFill>
                  <a:latin typeface="微软雅黑" panose="020B0503020204020204" pitchFamily="34" charset="-122"/>
                  <a:ea typeface="微软雅黑" panose="020B0503020204020204" pitchFamily="34" charset="-122"/>
                  <a:cs typeface="+mn-ea"/>
                  <a:sym typeface="+mn-lt"/>
                </a:rPr>
                <a:t>选择金融机构</a:t>
              </a:r>
              <a:endParaRPr lang="zh-CN" altLang="en-US" sz="2000" b="1" dirty="0">
                <a:solidFill>
                  <a:srgbClr val="3A87BF"/>
                </a:solidFill>
                <a:latin typeface="微软雅黑" panose="020B0503020204020204" pitchFamily="34" charset="-122"/>
                <a:ea typeface="微软雅黑" panose="020B0503020204020204" pitchFamily="34" charset="-122"/>
              </a:endParaRPr>
            </a:p>
          </p:txBody>
        </p:sp>
      </p:grpSp>
      <p:pic>
        <p:nvPicPr>
          <p:cNvPr id="11" name="图片 10"/>
          <p:cNvPicPr>
            <a:picLocks noChangeAspect="1"/>
          </p:cNvPicPr>
          <p:nvPr/>
        </p:nvPicPr>
        <p:blipFill>
          <a:blip r:embed="rId1"/>
          <a:stretch>
            <a:fillRect/>
          </a:stretch>
        </p:blipFill>
        <p:spPr>
          <a:xfrm>
            <a:off x="1055137" y="998841"/>
            <a:ext cx="9976308" cy="5712029"/>
          </a:xfrm>
          <a:prstGeom prst="rect">
            <a:avLst/>
          </a:prstGeom>
        </p:spPr>
      </p:pic>
    </p:spTree>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985563" y="1150526"/>
            <a:ext cx="11024789" cy="5676900"/>
          </a:xfrm>
          <a:prstGeom prst="rect">
            <a:avLst/>
          </a:prstGeom>
        </p:spPr>
      </p:pic>
      <p:grpSp>
        <p:nvGrpSpPr>
          <p:cNvPr id="3" name="组合 2"/>
          <p:cNvGrpSpPr/>
          <p:nvPr/>
        </p:nvGrpSpPr>
        <p:grpSpPr>
          <a:xfrm>
            <a:off x="0" y="38764"/>
            <a:ext cx="7315200" cy="5736304"/>
            <a:chOff x="493883" y="1121696"/>
            <a:chExt cx="7315200" cy="5736304"/>
          </a:xfrm>
        </p:grpSpPr>
        <p:grpSp>
          <p:nvGrpSpPr>
            <p:cNvPr id="4" name="组合 3"/>
            <p:cNvGrpSpPr/>
            <p:nvPr/>
          </p:nvGrpSpPr>
          <p:grpSpPr>
            <a:xfrm>
              <a:off x="493883" y="1121696"/>
              <a:ext cx="1213413" cy="5736304"/>
              <a:chOff x="1884236" y="1126517"/>
              <a:chExt cx="1213413" cy="5736304"/>
            </a:xfrm>
          </p:grpSpPr>
          <p:sp>
            <p:nvSpPr>
              <p:cNvPr id="6" name="Freeform 24"/>
              <p:cNvSpPr>
                <a:spLocks noEditPoints="1"/>
              </p:cNvSpPr>
              <p:nvPr/>
            </p:nvSpPr>
            <p:spPr bwMode="auto">
              <a:xfrm>
                <a:off x="1914567" y="1189482"/>
                <a:ext cx="1024806" cy="1022777"/>
              </a:xfrm>
              <a:custGeom>
                <a:avLst/>
                <a:gdLst/>
                <a:ahLst/>
                <a:cxnLst>
                  <a:cxn ang="0">
                    <a:pos x="173" y="345"/>
                  </a:cxn>
                  <a:cxn ang="0">
                    <a:pos x="0" y="172"/>
                  </a:cxn>
                  <a:cxn ang="0">
                    <a:pos x="173" y="0"/>
                  </a:cxn>
                  <a:cxn ang="0">
                    <a:pos x="346" y="172"/>
                  </a:cxn>
                  <a:cxn ang="0">
                    <a:pos x="173" y="345"/>
                  </a:cxn>
                  <a:cxn ang="0">
                    <a:pos x="173" y="19"/>
                  </a:cxn>
                  <a:cxn ang="0">
                    <a:pos x="19" y="172"/>
                  </a:cxn>
                  <a:cxn ang="0">
                    <a:pos x="173" y="326"/>
                  </a:cxn>
                  <a:cxn ang="0">
                    <a:pos x="327" y="172"/>
                  </a:cxn>
                  <a:cxn ang="0">
                    <a:pos x="173" y="19"/>
                  </a:cxn>
                </a:cxnLst>
                <a:rect l="0" t="0" r="r" b="b"/>
                <a:pathLst>
                  <a:path w="346" h="345">
                    <a:moveTo>
                      <a:pt x="173" y="345"/>
                    </a:moveTo>
                    <a:cubicBezTo>
                      <a:pt x="78" y="345"/>
                      <a:pt x="0" y="267"/>
                      <a:pt x="0" y="172"/>
                    </a:cubicBezTo>
                    <a:cubicBezTo>
                      <a:pt x="0" y="77"/>
                      <a:pt x="78" y="0"/>
                      <a:pt x="173" y="0"/>
                    </a:cubicBezTo>
                    <a:cubicBezTo>
                      <a:pt x="268" y="0"/>
                      <a:pt x="346" y="77"/>
                      <a:pt x="346" y="172"/>
                    </a:cubicBezTo>
                    <a:cubicBezTo>
                      <a:pt x="346" y="267"/>
                      <a:pt x="268" y="345"/>
                      <a:pt x="173" y="345"/>
                    </a:cubicBezTo>
                    <a:close/>
                    <a:moveTo>
                      <a:pt x="173" y="19"/>
                    </a:moveTo>
                    <a:cubicBezTo>
                      <a:pt x="88" y="19"/>
                      <a:pt x="19" y="88"/>
                      <a:pt x="19" y="172"/>
                    </a:cubicBezTo>
                    <a:cubicBezTo>
                      <a:pt x="19" y="257"/>
                      <a:pt x="88" y="326"/>
                      <a:pt x="173" y="326"/>
                    </a:cubicBezTo>
                    <a:cubicBezTo>
                      <a:pt x="258" y="326"/>
                      <a:pt x="327" y="257"/>
                      <a:pt x="327" y="172"/>
                    </a:cubicBezTo>
                    <a:cubicBezTo>
                      <a:pt x="327" y="88"/>
                      <a:pt x="258" y="19"/>
                      <a:pt x="173" y="19"/>
                    </a:cubicBezTo>
                    <a:close/>
                  </a:path>
                </a:pathLst>
              </a:custGeom>
              <a:solidFill>
                <a:schemeClr val="accent4"/>
              </a:solidFill>
              <a:ln w="9525">
                <a:noFill/>
                <a:round/>
              </a:ln>
            </p:spPr>
            <p:txBody>
              <a:bodyPr vert="horz" wrap="square" lIns="91440" tIns="45720" rIns="91440" bIns="45720" numCol="1" anchor="t" anchorCtr="0" compatLnSpc="1"/>
              <a:lstStyle/>
              <a:p>
                <a:endParaRPr lang="en-US"/>
              </a:p>
            </p:txBody>
          </p:sp>
          <p:cxnSp>
            <p:nvCxnSpPr>
              <p:cNvPr id="7" name="Straight Connector 18"/>
              <p:cNvCxnSpPr/>
              <p:nvPr/>
            </p:nvCxnSpPr>
            <p:spPr>
              <a:xfrm>
                <a:off x="2426970" y="2325638"/>
                <a:ext cx="0" cy="4537183"/>
              </a:xfrm>
              <a:prstGeom prst="line">
                <a:avLst/>
              </a:prstGeom>
              <a:ln w="19050">
                <a:solidFill>
                  <a:schemeClr val="bg1">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884236" y="1126517"/>
                <a:ext cx="1206626" cy="1150708"/>
                <a:chOff x="5553266" y="755974"/>
                <a:chExt cx="1206626" cy="1150708"/>
              </a:xfrm>
            </p:grpSpPr>
            <p:sp>
              <p:nvSpPr>
                <p:cNvPr id="10" name="空心弧 9"/>
                <p:cNvSpPr/>
                <p:nvPr/>
              </p:nvSpPr>
              <p:spPr>
                <a:xfrm rot="5400000">
                  <a:off x="5553265" y="755975"/>
                  <a:ext cx="1150708" cy="1150706"/>
                </a:xfrm>
                <a:prstGeom prst="blockArc">
                  <a:avLst>
                    <a:gd name="adj1" fmla="val 10800000"/>
                    <a:gd name="adj2" fmla="val 21475707"/>
                    <a:gd name="adj3" fmla="val 99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等腰三角形 32"/>
                <p:cNvSpPr/>
                <p:nvPr/>
              </p:nvSpPr>
              <p:spPr>
                <a:xfrm rot="5400000">
                  <a:off x="6676452" y="1297610"/>
                  <a:ext cx="99441" cy="6743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2039700" y="1526836"/>
                <a:ext cx="1057949" cy="400110"/>
              </a:xfrm>
              <a:prstGeom prst="rect">
                <a:avLst/>
              </a:prstGeom>
            </p:spPr>
            <p:txBody>
              <a:bodyPr wrap="square">
                <a:spAutoFit/>
              </a:bodyPr>
              <a:lstStyle/>
              <a:p>
                <a:r>
                  <a:rPr lang="zh-CN" altLang="en-US" sz="2000" u="none" strike="noStrike" dirty="0" smtClean="0">
                    <a:solidFill>
                      <a:schemeClr val="tx1">
                        <a:lumMod val="75000"/>
                        <a:lumOff val="25000"/>
                      </a:schemeClr>
                    </a:solidFill>
                    <a:effectLst/>
                    <a:latin typeface="思源黑体 CN Light" panose="020B0300000000000000" pitchFamily="34" charset="-122"/>
                    <a:ea typeface="思源黑体 CN Light" panose="020B0300000000000000" pitchFamily="34" charset="-122"/>
                  </a:rPr>
                  <a:t>第</a:t>
                </a:r>
                <a:r>
                  <a:rPr lang="en-US" altLang="zh-CN" sz="2000" dirty="0">
                    <a:solidFill>
                      <a:schemeClr val="tx1">
                        <a:lumMod val="75000"/>
                        <a:lumOff val="25000"/>
                      </a:schemeClr>
                    </a:solidFill>
                    <a:latin typeface="思源黑体 CN Light" panose="020B0300000000000000" pitchFamily="34" charset="-122"/>
                    <a:ea typeface="思源黑体 CN Light" panose="020B0300000000000000" pitchFamily="34" charset="-122"/>
                  </a:rPr>
                  <a:t>6</a:t>
                </a:r>
                <a:r>
                  <a:rPr lang="zh-CN" altLang="en-US" sz="2000" u="none" strike="noStrike" dirty="0" smtClean="0">
                    <a:solidFill>
                      <a:schemeClr val="tx1">
                        <a:lumMod val="75000"/>
                        <a:lumOff val="25000"/>
                      </a:schemeClr>
                    </a:solidFill>
                    <a:effectLst/>
                    <a:latin typeface="思源黑体 CN Light" panose="020B0300000000000000" pitchFamily="34" charset="-122"/>
                    <a:ea typeface="思源黑体 CN Light" panose="020B0300000000000000" pitchFamily="34" charset="-122"/>
                  </a:rPr>
                  <a:t>步</a:t>
                </a:r>
                <a:endParaRPr lang="zh-CN" altLang="en-US" sz="2000" u="none" strike="noStrike" dirty="0">
                  <a:solidFill>
                    <a:schemeClr val="tx1">
                      <a:lumMod val="75000"/>
                      <a:lumOff val="25000"/>
                    </a:schemeClr>
                  </a:solidFill>
                  <a:effectLst/>
                  <a:latin typeface="思源黑体 CN Light" panose="020B0300000000000000" pitchFamily="34" charset="-122"/>
                  <a:ea typeface="思源黑体 CN Light" panose="020B0300000000000000" pitchFamily="34" charset="-122"/>
                </a:endParaRPr>
              </a:p>
            </p:txBody>
          </p:sp>
        </p:grpSp>
        <p:sp>
          <p:nvSpPr>
            <p:cNvPr id="5" name="矩形 4"/>
            <p:cNvSpPr/>
            <p:nvPr/>
          </p:nvSpPr>
          <p:spPr>
            <a:xfrm>
              <a:off x="1727547" y="1495994"/>
              <a:ext cx="6081536" cy="400110"/>
            </a:xfrm>
            <a:prstGeom prst="rect">
              <a:avLst/>
            </a:prstGeom>
          </p:spPr>
          <p:txBody>
            <a:bodyPr wrap="square">
              <a:spAutoFit/>
            </a:bodyPr>
            <a:lstStyle/>
            <a:p>
              <a:r>
                <a:rPr lang="zh-CN" altLang="en-US" sz="2000" b="1" dirty="0" smtClean="0">
                  <a:solidFill>
                    <a:srgbClr val="3A87BF"/>
                  </a:solidFill>
                  <a:latin typeface="微软雅黑" panose="020B0503020204020204" pitchFamily="34" charset="-122"/>
                  <a:ea typeface="微软雅黑" panose="020B0503020204020204" pitchFamily="34" charset="-122"/>
                </a:rPr>
                <a:t>确认信息</a:t>
              </a:r>
              <a:r>
                <a:rPr lang="en-US" altLang="zh-CN" sz="2000" b="1" dirty="0" smtClean="0">
                  <a:solidFill>
                    <a:srgbClr val="3A87BF"/>
                  </a:solidFill>
                  <a:latin typeface="微软雅黑" panose="020B0503020204020204" pitchFamily="34" charset="-122"/>
                  <a:ea typeface="微软雅黑" panose="020B0503020204020204" pitchFamily="34" charset="-122"/>
                </a:rPr>
                <a:t>-</a:t>
              </a:r>
              <a:r>
                <a:rPr lang="zh-CN" altLang="en-US" sz="2000" b="1" dirty="0" smtClean="0">
                  <a:solidFill>
                    <a:srgbClr val="3A87BF"/>
                  </a:solidFill>
                  <a:latin typeface="微软雅黑" panose="020B0503020204020204" pitchFamily="34" charset="-122"/>
                  <a:ea typeface="微软雅黑" panose="020B0503020204020204" pitchFamily="34" charset="-122"/>
                </a:rPr>
                <a:t>提交</a:t>
              </a:r>
              <a:endParaRPr lang="zh-CN" altLang="en-US" sz="2000" b="1" dirty="0">
                <a:solidFill>
                  <a:srgbClr val="3A87BF"/>
                </a:solidFill>
                <a:latin typeface="微软雅黑" panose="020B0503020204020204" pitchFamily="34" charset="-122"/>
                <a:ea typeface="微软雅黑" panose="020B0503020204020204" pitchFamily="34" charset="-122"/>
              </a:endParaRPr>
            </a:p>
          </p:txBody>
        </p:sp>
      </p:grpSp>
    </p:spTree>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861309" y="993913"/>
            <a:ext cx="7729952" cy="5354079"/>
          </a:xfrm>
          <a:prstGeom prst="rect">
            <a:avLst/>
          </a:prstGeom>
        </p:spPr>
      </p:pic>
      <p:grpSp>
        <p:nvGrpSpPr>
          <p:cNvPr id="3" name="组合 2"/>
          <p:cNvGrpSpPr/>
          <p:nvPr/>
        </p:nvGrpSpPr>
        <p:grpSpPr>
          <a:xfrm>
            <a:off x="0" y="38764"/>
            <a:ext cx="7315200" cy="5736304"/>
            <a:chOff x="493883" y="1121696"/>
            <a:chExt cx="7315200" cy="5736304"/>
          </a:xfrm>
        </p:grpSpPr>
        <p:grpSp>
          <p:nvGrpSpPr>
            <p:cNvPr id="4" name="组合 3"/>
            <p:cNvGrpSpPr/>
            <p:nvPr/>
          </p:nvGrpSpPr>
          <p:grpSpPr>
            <a:xfrm>
              <a:off x="493883" y="1121696"/>
              <a:ext cx="1213413" cy="5736304"/>
              <a:chOff x="1884236" y="1126517"/>
              <a:chExt cx="1213413" cy="5736304"/>
            </a:xfrm>
          </p:grpSpPr>
          <p:sp>
            <p:nvSpPr>
              <p:cNvPr id="6" name="Freeform 24"/>
              <p:cNvSpPr>
                <a:spLocks noEditPoints="1"/>
              </p:cNvSpPr>
              <p:nvPr/>
            </p:nvSpPr>
            <p:spPr bwMode="auto">
              <a:xfrm>
                <a:off x="1914567" y="1189482"/>
                <a:ext cx="1024806" cy="1022777"/>
              </a:xfrm>
              <a:custGeom>
                <a:avLst/>
                <a:gdLst/>
                <a:ahLst/>
                <a:cxnLst>
                  <a:cxn ang="0">
                    <a:pos x="173" y="345"/>
                  </a:cxn>
                  <a:cxn ang="0">
                    <a:pos x="0" y="172"/>
                  </a:cxn>
                  <a:cxn ang="0">
                    <a:pos x="173" y="0"/>
                  </a:cxn>
                  <a:cxn ang="0">
                    <a:pos x="346" y="172"/>
                  </a:cxn>
                  <a:cxn ang="0">
                    <a:pos x="173" y="345"/>
                  </a:cxn>
                  <a:cxn ang="0">
                    <a:pos x="173" y="19"/>
                  </a:cxn>
                  <a:cxn ang="0">
                    <a:pos x="19" y="172"/>
                  </a:cxn>
                  <a:cxn ang="0">
                    <a:pos x="173" y="326"/>
                  </a:cxn>
                  <a:cxn ang="0">
                    <a:pos x="327" y="172"/>
                  </a:cxn>
                  <a:cxn ang="0">
                    <a:pos x="173" y="19"/>
                  </a:cxn>
                </a:cxnLst>
                <a:rect l="0" t="0" r="r" b="b"/>
                <a:pathLst>
                  <a:path w="346" h="345">
                    <a:moveTo>
                      <a:pt x="173" y="345"/>
                    </a:moveTo>
                    <a:cubicBezTo>
                      <a:pt x="78" y="345"/>
                      <a:pt x="0" y="267"/>
                      <a:pt x="0" y="172"/>
                    </a:cubicBezTo>
                    <a:cubicBezTo>
                      <a:pt x="0" y="77"/>
                      <a:pt x="78" y="0"/>
                      <a:pt x="173" y="0"/>
                    </a:cubicBezTo>
                    <a:cubicBezTo>
                      <a:pt x="268" y="0"/>
                      <a:pt x="346" y="77"/>
                      <a:pt x="346" y="172"/>
                    </a:cubicBezTo>
                    <a:cubicBezTo>
                      <a:pt x="346" y="267"/>
                      <a:pt x="268" y="345"/>
                      <a:pt x="173" y="345"/>
                    </a:cubicBezTo>
                    <a:close/>
                    <a:moveTo>
                      <a:pt x="173" y="19"/>
                    </a:moveTo>
                    <a:cubicBezTo>
                      <a:pt x="88" y="19"/>
                      <a:pt x="19" y="88"/>
                      <a:pt x="19" y="172"/>
                    </a:cubicBezTo>
                    <a:cubicBezTo>
                      <a:pt x="19" y="257"/>
                      <a:pt x="88" y="326"/>
                      <a:pt x="173" y="326"/>
                    </a:cubicBezTo>
                    <a:cubicBezTo>
                      <a:pt x="258" y="326"/>
                      <a:pt x="327" y="257"/>
                      <a:pt x="327" y="172"/>
                    </a:cubicBezTo>
                    <a:cubicBezTo>
                      <a:pt x="327" y="88"/>
                      <a:pt x="258" y="19"/>
                      <a:pt x="173" y="19"/>
                    </a:cubicBezTo>
                    <a:close/>
                  </a:path>
                </a:pathLst>
              </a:custGeom>
              <a:solidFill>
                <a:schemeClr val="accent4"/>
              </a:solidFill>
              <a:ln w="9525">
                <a:noFill/>
                <a:round/>
              </a:ln>
            </p:spPr>
            <p:txBody>
              <a:bodyPr vert="horz" wrap="square" lIns="91440" tIns="45720" rIns="91440" bIns="45720" numCol="1" anchor="t" anchorCtr="0" compatLnSpc="1"/>
              <a:lstStyle/>
              <a:p>
                <a:endParaRPr lang="en-US"/>
              </a:p>
            </p:txBody>
          </p:sp>
          <p:cxnSp>
            <p:nvCxnSpPr>
              <p:cNvPr id="7" name="Straight Connector 18"/>
              <p:cNvCxnSpPr/>
              <p:nvPr/>
            </p:nvCxnSpPr>
            <p:spPr>
              <a:xfrm>
                <a:off x="2426970" y="2325638"/>
                <a:ext cx="0" cy="4537183"/>
              </a:xfrm>
              <a:prstGeom prst="line">
                <a:avLst/>
              </a:prstGeom>
              <a:ln w="19050">
                <a:solidFill>
                  <a:schemeClr val="bg1">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884236" y="1126517"/>
                <a:ext cx="1206626" cy="1150708"/>
                <a:chOff x="5553266" y="755974"/>
                <a:chExt cx="1206626" cy="1150708"/>
              </a:xfrm>
            </p:grpSpPr>
            <p:sp>
              <p:nvSpPr>
                <p:cNvPr id="10" name="空心弧 9"/>
                <p:cNvSpPr/>
                <p:nvPr/>
              </p:nvSpPr>
              <p:spPr>
                <a:xfrm rot="5400000">
                  <a:off x="5553265" y="755975"/>
                  <a:ext cx="1150708" cy="1150706"/>
                </a:xfrm>
                <a:prstGeom prst="blockArc">
                  <a:avLst>
                    <a:gd name="adj1" fmla="val 10800000"/>
                    <a:gd name="adj2" fmla="val 21475707"/>
                    <a:gd name="adj3" fmla="val 99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等腰三角形 32"/>
                <p:cNvSpPr/>
                <p:nvPr/>
              </p:nvSpPr>
              <p:spPr>
                <a:xfrm rot="5400000">
                  <a:off x="6676452" y="1297610"/>
                  <a:ext cx="99441" cy="6743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2039700" y="1526836"/>
                <a:ext cx="1057949" cy="400110"/>
              </a:xfrm>
              <a:prstGeom prst="rect">
                <a:avLst/>
              </a:prstGeom>
            </p:spPr>
            <p:txBody>
              <a:bodyPr wrap="square">
                <a:spAutoFit/>
              </a:bodyPr>
              <a:lstStyle/>
              <a:p>
                <a:r>
                  <a:rPr lang="zh-CN" altLang="en-US" sz="2000" u="none" strike="noStrike" dirty="0" smtClean="0">
                    <a:solidFill>
                      <a:schemeClr val="tx1">
                        <a:lumMod val="75000"/>
                        <a:lumOff val="25000"/>
                      </a:schemeClr>
                    </a:solidFill>
                    <a:effectLst/>
                    <a:latin typeface="思源黑体 CN Light" panose="020B0300000000000000" pitchFamily="34" charset="-122"/>
                    <a:ea typeface="思源黑体 CN Light" panose="020B0300000000000000" pitchFamily="34" charset="-122"/>
                  </a:rPr>
                  <a:t>第</a:t>
                </a:r>
                <a:r>
                  <a:rPr lang="en-US" altLang="zh-CN" sz="2000" dirty="0">
                    <a:solidFill>
                      <a:schemeClr val="tx1">
                        <a:lumMod val="75000"/>
                        <a:lumOff val="25000"/>
                      </a:schemeClr>
                    </a:solidFill>
                    <a:latin typeface="思源黑体 CN Light" panose="020B0300000000000000" pitchFamily="34" charset="-122"/>
                    <a:ea typeface="思源黑体 CN Light" panose="020B0300000000000000" pitchFamily="34" charset="-122"/>
                  </a:rPr>
                  <a:t>7</a:t>
                </a:r>
                <a:r>
                  <a:rPr lang="zh-CN" altLang="en-US" sz="2000" u="none" strike="noStrike" dirty="0" smtClean="0">
                    <a:solidFill>
                      <a:schemeClr val="tx1">
                        <a:lumMod val="75000"/>
                        <a:lumOff val="25000"/>
                      </a:schemeClr>
                    </a:solidFill>
                    <a:effectLst/>
                    <a:latin typeface="思源黑体 CN Light" panose="020B0300000000000000" pitchFamily="34" charset="-122"/>
                    <a:ea typeface="思源黑体 CN Light" panose="020B0300000000000000" pitchFamily="34" charset="-122"/>
                  </a:rPr>
                  <a:t>步</a:t>
                </a:r>
                <a:endParaRPr lang="zh-CN" altLang="en-US" sz="2000" u="none" strike="noStrike" dirty="0">
                  <a:solidFill>
                    <a:schemeClr val="tx1">
                      <a:lumMod val="75000"/>
                      <a:lumOff val="25000"/>
                    </a:schemeClr>
                  </a:solidFill>
                  <a:effectLst/>
                  <a:latin typeface="思源黑体 CN Light" panose="020B0300000000000000" pitchFamily="34" charset="-122"/>
                  <a:ea typeface="思源黑体 CN Light" panose="020B0300000000000000" pitchFamily="34" charset="-122"/>
                </a:endParaRPr>
              </a:p>
            </p:txBody>
          </p:sp>
        </p:grpSp>
        <p:sp>
          <p:nvSpPr>
            <p:cNvPr id="5" name="矩形 4"/>
            <p:cNvSpPr/>
            <p:nvPr/>
          </p:nvSpPr>
          <p:spPr>
            <a:xfrm>
              <a:off x="1727547" y="1495994"/>
              <a:ext cx="6081536" cy="400110"/>
            </a:xfrm>
            <a:prstGeom prst="rect">
              <a:avLst/>
            </a:prstGeom>
          </p:spPr>
          <p:txBody>
            <a:bodyPr wrap="square">
              <a:spAutoFit/>
            </a:bodyPr>
            <a:lstStyle/>
            <a:p>
              <a:r>
                <a:rPr lang="zh-CN" altLang="en-US" sz="2000" b="1" dirty="0" smtClean="0">
                  <a:solidFill>
                    <a:srgbClr val="3A87BF"/>
                  </a:solidFill>
                  <a:latin typeface="微软雅黑" panose="020B0503020204020204" pitchFamily="34" charset="-122"/>
                  <a:ea typeface="微软雅黑" panose="020B0503020204020204" pitchFamily="34" charset="-122"/>
                </a:rPr>
                <a:t>扫码支付保函</a:t>
              </a:r>
              <a:endParaRPr lang="zh-CN" altLang="en-US" sz="2000" b="1" dirty="0">
                <a:solidFill>
                  <a:srgbClr val="3A87BF"/>
                </a:solidFill>
                <a:latin typeface="微软雅黑" panose="020B0503020204020204" pitchFamily="34" charset="-122"/>
                <a:ea typeface="微软雅黑" panose="020B0503020204020204" pitchFamily="34" charset="-122"/>
              </a:endParaRPr>
            </a:p>
          </p:txBody>
        </p:sp>
      </p:grpSp>
    </p:spTree>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74177" y="182792"/>
            <a:ext cx="1723549" cy="400110"/>
          </a:xfrm>
          <a:prstGeom prst="rect">
            <a:avLst/>
          </a:prstGeom>
        </p:spPr>
        <p:txBody>
          <a:bodyPr wrap="square">
            <a:spAutoFit/>
          </a:bodyPr>
          <a:lstStyle>
            <a:defPPr>
              <a:defRPr lang="zh-CN"/>
            </a:defPPr>
            <a:lvl1pPr>
              <a:defRPr sz="2000" b="1">
                <a:solidFill>
                  <a:srgbClr val="3A87BF"/>
                </a:solidFill>
                <a:latin typeface="微软雅黑" panose="020B0503020204020204" pitchFamily="34" charset="-122"/>
                <a:ea typeface="微软雅黑" panose="020B0503020204020204" pitchFamily="34" charset="-122"/>
              </a:defRPr>
            </a:lvl1pPr>
          </a:lstStyle>
          <a:p>
            <a:r>
              <a:rPr lang="zh-CN" altLang="en-US" dirty="0"/>
              <a:t>电子保函示例</a:t>
            </a:r>
            <a:endParaRPr lang="zh-CN" altLang="en-US" dirty="0"/>
          </a:p>
        </p:txBody>
      </p:sp>
      <p:sp>
        <p:nvSpPr>
          <p:cNvPr id="3" name="矩形 2"/>
          <p:cNvSpPr/>
          <p:nvPr/>
        </p:nvSpPr>
        <p:spPr>
          <a:xfrm>
            <a:off x="6117121" y="1596941"/>
            <a:ext cx="4865619" cy="458908"/>
          </a:xfrm>
          <a:prstGeom prst="rect">
            <a:avLst/>
          </a:prstGeom>
        </p:spPr>
        <p:txBody>
          <a:bodyPr wrap="square">
            <a:spAutoFit/>
          </a:bodyPr>
          <a:lstStyle/>
          <a:p>
            <a:pPr algn="just">
              <a:lnSpc>
                <a:spcPct val="150000"/>
              </a:lnSpc>
              <a:spcBef>
                <a:spcPts val="1300"/>
              </a:spcBef>
              <a:spcAft>
                <a:spcPts val="1300"/>
              </a:spcAft>
            </a:pPr>
            <a:endParaRPr lang="zh-CN" altLang="zh-CN"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charset="0"/>
            </a:endParaRPr>
          </a:p>
        </p:txBody>
      </p:sp>
      <p:pic>
        <p:nvPicPr>
          <p:cNvPr id="4" name="图片 3"/>
          <p:cNvPicPr>
            <a:picLocks noChangeAspect="1"/>
          </p:cNvPicPr>
          <p:nvPr/>
        </p:nvPicPr>
        <p:blipFill>
          <a:blip r:embed="rId1"/>
          <a:stretch>
            <a:fillRect/>
          </a:stretch>
        </p:blipFill>
        <p:spPr>
          <a:xfrm>
            <a:off x="417445" y="687938"/>
            <a:ext cx="4681329" cy="6170062"/>
          </a:xfrm>
          <a:prstGeom prst="rect">
            <a:avLst/>
          </a:prstGeom>
        </p:spPr>
      </p:pic>
      <p:sp>
        <p:nvSpPr>
          <p:cNvPr id="5" name="矩形 4"/>
          <p:cNvSpPr/>
          <p:nvPr/>
        </p:nvSpPr>
        <p:spPr>
          <a:xfrm>
            <a:off x="1103243" y="2017643"/>
            <a:ext cx="844404" cy="198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273286" y="2017643"/>
            <a:ext cx="844404" cy="198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196009" y="1608788"/>
            <a:ext cx="844404" cy="198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356113" y="1658483"/>
            <a:ext cx="844404" cy="198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5614987" y="1371258"/>
            <a:ext cx="5645426" cy="3508653"/>
          </a:xfrm>
          <a:prstGeom prst="rect">
            <a:avLst/>
          </a:prstGeom>
          <a:noFill/>
        </p:spPr>
        <p:txBody>
          <a:bodyPr wrap="square" rtlCol="0">
            <a:spAutoFit/>
          </a:bodyPr>
          <a:lstStyle/>
          <a:p>
            <a:pPr>
              <a:lnSpc>
                <a:spcPct val="150000"/>
              </a:lnSpc>
            </a:pPr>
            <a:r>
              <a:rPr lang="zh-CN" altLang="en-US" sz="2000" b="1" dirty="0" smtClean="0">
                <a:latin typeface="微软雅黑" panose="020B0503020204020204" pitchFamily="34" charset="-122"/>
                <a:ea typeface="微软雅黑" panose="020B0503020204020204" pitchFamily="34" charset="-122"/>
              </a:rPr>
              <a:t>保险范围：</a:t>
            </a:r>
            <a:endParaRPr lang="en-US" altLang="zh-CN" sz="2000" b="1" dirty="0" smtClean="0">
              <a:latin typeface="微软雅黑" panose="020B0503020204020204" pitchFamily="34" charset="-122"/>
              <a:ea typeface="微软雅黑" panose="020B0503020204020204" pitchFamily="34" charset="-122"/>
            </a:endParaRPr>
          </a:p>
          <a:p>
            <a:pPr>
              <a:lnSpc>
                <a:spcPct val="150000"/>
              </a:lnSpc>
            </a:pPr>
            <a:r>
              <a:rPr lang="en-US" altLang="zh-CN" sz="1600" dirty="0" smtClean="0">
                <a:latin typeface="微软雅黑" panose="020B0503020204020204" pitchFamily="34" charset="-122"/>
                <a:ea typeface="微软雅黑" panose="020B0503020204020204" pitchFamily="34" charset="-122"/>
              </a:rPr>
              <a:t>1</a:t>
            </a:r>
            <a:r>
              <a:rPr lang="zh-CN" altLang="en-US" sz="1600" dirty="0" smtClean="0">
                <a:latin typeface="微软雅黑" panose="020B0503020204020204" pitchFamily="34" charset="-122"/>
                <a:ea typeface="微软雅黑" panose="020B0503020204020204" pitchFamily="34" charset="-122"/>
              </a:rPr>
              <a:t>、投保人与其他投标人相关串通投标给被保险人造成经济损失；</a:t>
            </a:r>
            <a:endParaRPr lang="en-US" altLang="zh-CN" sz="1600" dirty="0" smtClean="0">
              <a:latin typeface="微软雅黑" panose="020B0503020204020204" pitchFamily="34" charset="-122"/>
              <a:ea typeface="微软雅黑" panose="020B0503020204020204" pitchFamily="34" charset="-122"/>
            </a:endParaRPr>
          </a:p>
          <a:p>
            <a:pPr>
              <a:lnSpc>
                <a:spcPct val="150000"/>
              </a:lnSpc>
            </a:pPr>
            <a:r>
              <a:rPr lang="en-US" altLang="zh-CN" sz="1600" dirty="0" smtClean="0">
                <a:latin typeface="微软雅黑" panose="020B0503020204020204" pitchFamily="34" charset="-122"/>
                <a:ea typeface="微软雅黑" panose="020B0503020204020204" pitchFamily="34" charset="-122"/>
              </a:rPr>
              <a:t>2</a:t>
            </a:r>
            <a:r>
              <a:rPr lang="zh-CN" altLang="en-US" sz="1600" dirty="0" smtClean="0">
                <a:latin typeface="微软雅黑" panose="020B0503020204020204" pitchFamily="34" charset="-122"/>
                <a:ea typeface="微软雅黑" panose="020B0503020204020204" pitchFamily="34" charset="-122"/>
              </a:rPr>
              <a:t>、投保人在投标活动中提供虚假材料或有违法、违规、违纪行为导致投标保证金不予退还的；</a:t>
            </a:r>
            <a:endParaRPr lang="en-US" altLang="zh-CN" sz="1600" dirty="0" smtClean="0">
              <a:latin typeface="微软雅黑" panose="020B0503020204020204" pitchFamily="34" charset="-122"/>
              <a:ea typeface="微软雅黑" panose="020B0503020204020204" pitchFamily="34" charset="-122"/>
            </a:endParaRPr>
          </a:p>
          <a:p>
            <a:pPr>
              <a:lnSpc>
                <a:spcPct val="150000"/>
              </a:lnSpc>
            </a:pPr>
            <a:r>
              <a:rPr lang="en-US" altLang="zh-CN" sz="1600" dirty="0" smtClean="0">
                <a:latin typeface="微软雅黑" panose="020B0503020204020204" pitchFamily="34" charset="-122"/>
                <a:ea typeface="微软雅黑" panose="020B0503020204020204" pitchFamily="34" charset="-122"/>
              </a:rPr>
              <a:t>3</a:t>
            </a:r>
            <a:r>
              <a:rPr lang="zh-CN" altLang="en-US" sz="1600" dirty="0" smtClean="0">
                <a:latin typeface="微软雅黑" panose="020B0503020204020204" pitchFamily="34" charset="-122"/>
                <a:ea typeface="微软雅黑" panose="020B0503020204020204" pitchFamily="34" charset="-122"/>
              </a:rPr>
              <a:t>、若因非投保人原因导致本保单载明的招标项目延期开标，且晚于本保单载明的截止日期的，投保人提供相关材料证明，保险人统一后对保险期限进行批改延期至投标有效期结束之日为止；</a:t>
            </a:r>
            <a:endParaRPr lang="en-US" altLang="zh-CN" sz="1600" dirty="0" smtClean="0">
              <a:latin typeface="微软雅黑" panose="020B0503020204020204" pitchFamily="34" charset="-122"/>
              <a:ea typeface="微软雅黑" panose="020B0503020204020204" pitchFamily="34" charset="-122"/>
            </a:endParaRPr>
          </a:p>
        </p:txBody>
      </p:sp>
    </p:spTree>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7794434" y="1130642"/>
            <a:ext cx="3932640" cy="4896896"/>
            <a:chOff x="7794434" y="1130642"/>
            <a:chExt cx="3932640" cy="4896896"/>
          </a:xfrm>
        </p:grpSpPr>
        <p:sp>
          <p:nvSpPr>
            <p:cNvPr id="23" name="椭圆 22"/>
            <p:cNvSpPr/>
            <p:nvPr/>
          </p:nvSpPr>
          <p:spPr>
            <a:xfrm>
              <a:off x="10984543" y="4546687"/>
              <a:ext cx="440675" cy="451691"/>
            </a:xfrm>
            <a:prstGeom prst="ellipse">
              <a:avLst/>
            </a:prstGeom>
            <a:solidFill>
              <a:srgbClr val="ACE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7794434" y="1130642"/>
              <a:ext cx="3932640" cy="4896896"/>
              <a:chOff x="7794434" y="1130642"/>
              <a:chExt cx="3932640" cy="4896896"/>
            </a:xfrm>
          </p:grpSpPr>
          <p:sp>
            <p:nvSpPr>
              <p:cNvPr id="22" name="椭圆 21"/>
              <p:cNvSpPr/>
              <p:nvPr/>
            </p:nvSpPr>
            <p:spPr>
              <a:xfrm>
                <a:off x="7794434" y="1582333"/>
                <a:ext cx="3932640" cy="3882034"/>
              </a:xfrm>
              <a:prstGeom prst="ellipse">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心圆 20"/>
              <p:cNvSpPr/>
              <p:nvPr/>
            </p:nvSpPr>
            <p:spPr>
              <a:xfrm>
                <a:off x="8382728" y="1432682"/>
                <a:ext cx="757948" cy="746526"/>
              </a:xfrm>
              <a:prstGeom prst="donut">
                <a:avLst>
                  <a:gd name="adj" fmla="val 13095"/>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同心圆 1"/>
              <p:cNvSpPr/>
              <p:nvPr/>
            </p:nvSpPr>
            <p:spPr>
              <a:xfrm>
                <a:off x="8096290" y="5096627"/>
                <a:ext cx="572877" cy="557648"/>
              </a:xfrm>
              <a:prstGeom prst="donut">
                <a:avLst>
                  <a:gd name="adj" fmla="val 13095"/>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同心圆 16"/>
              <p:cNvSpPr/>
              <p:nvPr/>
            </p:nvSpPr>
            <p:spPr>
              <a:xfrm>
                <a:off x="8290193" y="5281012"/>
                <a:ext cx="757948" cy="746526"/>
              </a:xfrm>
              <a:prstGeom prst="donut">
                <a:avLst>
                  <a:gd name="adj" fmla="val 13095"/>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椭圆 3"/>
              <p:cNvSpPr/>
              <p:nvPr/>
            </p:nvSpPr>
            <p:spPr>
              <a:xfrm>
                <a:off x="10311786" y="1130642"/>
                <a:ext cx="440675" cy="451691"/>
              </a:xfrm>
              <a:prstGeom prst="ellipse">
                <a:avLst/>
              </a:prstGeom>
              <a:solidFill>
                <a:srgbClr val="3F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5" name="标题 1"/>
          <p:cNvSpPr txBox="1"/>
          <p:nvPr/>
        </p:nvSpPr>
        <p:spPr>
          <a:xfrm>
            <a:off x="674776" y="3126138"/>
            <a:ext cx="6731314" cy="197048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5400" b="1" dirty="0">
                <a:solidFill>
                  <a:srgbClr val="0070C0"/>
                </a:solidFill>
                <a:latin typeface="思源黑体" panose="020B0500000000000000" pitchFamily="34" charset="-122"/>
                <a:ea typeface="思源黑体" panose="020B0500000000000000" pitchFamily="34" charset="-122"/>
              </a:rPr>
              <a:t>本次培训</a:t>
            </a:r>
            <a:r>
              <a:rPr lang="zh-CN" altLang="en-US" sz="5400" b="1" dirty="0" smtClean="0">
                <a:solidFill>
                  <a:srgbClr val="0070C0"/>
                </a:solidFill>
                <a:latin typeface="思源黑体" panose="020B0500000000000000" pitchFamily="34" charset="-122"/>
                <a:ea typeface="思源黑体" panose="020B0500000000000000" pitchFamily="34" charset="-122"/>
              </a:rPr>
              <a:t>结束</a:t>
            </a:r>
            <a:endParaRPr lang="en-US" altLang="zh-CN" sz="5400" b="1" dirty="0" smtClean="0">
              <a:solidFill>
                <a:srgbClr val="0070C0"/>
              </a:solidFill>
              <a:latin typeface="思源黑体" panose="020B0500000000000000" pitchFamily="34" charset="-122"/>
              <a:ea typeface="思源黑体" panose="020B0500000000000000" pitchFamily="34" charset="-122"/>
            </a:endParaRPr>
          </a:p>
          <a:p>
            <a:pPr algn="ctr"/>
            <a:r>
              <a:rPr lang="zh-CN" altLang="en-US" sz="5400" b="1" dirty="0" smtClean="0">
                <a:solidFill>
                  <a:srgbClr val="0070C0"/>
                </a:solidFill>
                <a:latin typeface="思源黑体" panose="020B0500000000000000" pitchFamily="34" charset="-122"/>
                <a:ea typeface="思源黑体" panose="020B0500000000000000" pitchFamily="34" charset="-122"/>
              </a:rPr>
              <a:t>感谢</a:t>
            </a:r>
            <a:r>
              <a:rPr lang="zh-CN" altLang="en-US" sz="5400" b="1" dirty="0">
                <a:solidFill>
                  <a:srgbClr val="0070C0"/>
                </a:solidFill>
                <a:latin typeface="思源黑体" panose="020B0500000000000000" pitchFamily="34" charset="-122"/>
                <a:ea typeface="思源黑体" panose="020B0500000000000000" pitchFamily="34" charset="-122"/>
              </a:rPr>
              <a:t>观看</a:t>
            </a:r>
            <a:endParaRPr lang="zh-CN" altLang="en-US" sz="5400" b="1" dirty="0">
              <a:solidFill>
                <a:srgbClr val="0070C0"/>
              </a:solidFill>
              <a:latin typeface="思源黑体" panose="020B0500000000000000" pitchFamily="34" charset="-122"/>
              <a:ea typeface="思源黑体" panose="020B0500000000000000" pitchFamily="34" charset="-122"/>
            </a:endParaRPr>
          </a:p>
        </p:txBody>
      </p:sp>
      <p:sp>
        <p:nvSpPr>
          <p:cNvPr id="7" name="文本框 6"/>
          <p:cNvSpPr txBox="1"/>
          <p:nvPr/>
        </p:nvSpPr>
        <p:spPr>
          <a:xfrm>
            <a:off x="596327" y="1762678"/>
            <a:ext cx="6731314" cy="769441"/>
          </a:xfrm>
          <a:prstGeom prst="rect">
            <a:avLst/>
          </a:prstGeom>
          <a:noFill/>
        </p:spPr>
        <p:txBody>
          <a:bodyPr wrap="square" rtlCol="0">
            <a:spAutoFit/>
          </a:bodyPr>
          <a:lstStyle/>
          <a:p>
            <a:pPr algn="ctr"/>
            <a:r>
              <a:rPr lang="zh-CN" altLang="en-US" sz="2200" b="1" dirty="0">
                <a:latin typeface="微软雅黑" panose="020B0503020204020204" pitchFamily="34" charset="-122"/>
                <a:ea typeface="微软雅黑" panose="020B0503020204020204" pitchFamily="34" charset="-122"/>
              </a:rPr>
              <a:t>让用户从选择到决定，从应用到收效的完整流程更加快速轻松高效</a:t>
            </a:r>
            <a:endParaRPr lang="zh-CN" altLang="en-US" sz="2200" b="1" dirty="0">
              <a:latin typeface="微软雅黑" panose="020B0503020204020204" pitchFamily="34" charset="-122"/>
              <a:ea typeface="微软雅黑" panose="020B0503020204020204" pitchFamily="34" charset="-122"/>
            </a:endParaRPr>
          </a:p>
        </p:txBody>
      </p:sp>
      <p:grpSp>
        <p:nvGrpSpPr>
          <p:cNvPr id="10" name="组合 9"/>
          <p:cNvGrpSpPr/>
          <p:nvPr/>
        </p:nvGrpSpPr>
        <p:grpSpPr>
          <a:xfrm>
            <a:off x="9234887" y="5916058"/>
            <a:ext cx="2153798" cy="528810"/>
            <a:chOff x="4228641" y="3624550"/>
            <a:chExt cx="2153798" cy="528810"/>
          </a:xfrm>
        </p:grpSpPr>
        <p:sp>
          <p:nvSpPr>
            <p:cNvPr id="8" name="圆角矩形 7"/>
            <p:cNvSpPr/>
            <p:nvPr/>
          </p:nvSpPr>
          <p:spPr>
            <a:xfrm>
              <a:off x="4228641" y="3624550"/>
              <a:ext cx="2153798" cy="52881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B0F0"/>
                </a:solidFill>
                <a:ea typeface="思源宋体 CN" panose="02020400000000000000" pitchFamily="18" charset="-122"/>
              </a:endParaRPr>
            </a:p>
          </p:txBody>
        </p:sp>
        <p:sp>
          <p:nvSpPr>
            <p:cNvPr id="9" name="文本框 8"/>
            <p:cNvSpPr txBox="1"/>
            <p:nvPr/>
          </p:nvSpPr>
          <p:spPr>
            <a:xfrm>
              <a:off x="4405294" y="3704289"/>
              <a:ext cx="1800493" cy="369332"/>
            </a:xfrm>
            <a:prstGeom prst="rect">
              <a:avLst/>
            </a:prstGeom>
            <a:noFill/>
          </p:spPr>
          <p:txBody>
            <a:bodyPr wrap="none" rtlCol="0">
              <a:spAutoFit/>
            </a:bodyPr>
            <a:lstStyle/>
            <a:p>
              <a:r>
                <a:rPr lang="zh-CN" altLang="en-US" dirty="0">
                  <a:solidFill>
                    <a:schemeClr val="bg1"/>
                  </a:solidFill>
                  <a:latin typeface="思源宋体 CN Heavy" panose="02020900000000000000" pitchFamily="18" charset="-122"/>
                  <a:ea typeface="思源宋体 CN Heavy" panose="02020900000000000000" pitchFamily="18" charset="-122"/>
                </a:rPr>
                <a:t>演讲人：穆建军</a:t>
              </a:r>
              <a:endParaRPr lang="zh-CN" altLang="en-US" dirty="0">
                <a:solidFill>
                  <a:schemeClr val="bg1"/>
                </a:solidFill>
                <a:latin typeface="思源宋体 CN Heavy" panose="02020900000000000000" pitchFamily="18" charset="-122"/>
                <a:ea typeface="思源宋体 CN Heavy" panose="02020900000000000000" pitchFamily="18" charset="-122"/>
              </a:endParaRPr>
            </a:p>
          </p:txBody>
        </p:sp>
      </p:grpSp>
      <p:grpSp>
        <p:nvGrpSpPr>
          <p:cNvPr id="6" name="组合 5"/>
          <p:cNvGrpSpPr/>
          <p:nvPr/>
        </p:nvGrpSpPr>
        <p:grpSpPr>
          <a:xfrm>
            <a:off x="7910112" y="1706017"/>
            <a:ext cx="3701284" cy="3637979"/>
            <a:chOff x="8130450" y="1805168"/>
            <a:chExt cx="3701284" cy="3637979"/>
          </a:xfrm>
        </p:grpSpPr>
        <p:sp>
          <p:nvSpPr>
            <p:cNvPr id="3" name="椭圆 2"/>
            <p:cNvSpPr/>
            <p:nvPr/>
          </p:nvSpPr>
          <p:spPr>
            <a:xfrm>
              <a:off x="8130450" y="1805168"/>
              <a:ext cx="3701284" cy="3637979"/>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rgbClr val="3FC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8316628" y="2052536"/>
              <a:ext cx="3328928" cy="3143242"/>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par>
                          <p:cTn id="12" fill="hold">
                            <p:stCondLst>
                              <p:cond delay="25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7"/>
                                        </p:tgtEl>
                                        <p:attrNameLst>
                                          <p:attrName>ppt_y</p:attrName>
                                        </p:attrNameLst>
                                      </p:cBhvr>
                                      <p:tavLst>
                                        <p:tav tm="0">
                                          <p:val>
                                            <p:strVal val="#ppt_y"/>
                                          </p:val>
                                        </p:tav>
                                        <p:tav tm="100000">
                                          <p:val>
                                            <p:strVal val="#ppt_y"/>
                                          </p:val>
                                        </p:tav>
                                      </p:tavLst>
                                    </p:anim>
                                    <p:anim calcmode="lin" valueType="num">
                                      <p:cBhvr>
                                        <p:cTn id="17"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7"/>
                                        </p:tgtEl>
                                      </p:cBhvr>
                                    </p:animEffect>
                                  </p:childTnLst>
                                </p:cTn>
                              </p:par>
                            </p:childTnLst>
                          </p:cTn>
                        </p:par>
                        <p:par>
                          <p:cTn id="20" fill="hold">
                            <p:stCondLst>
                              <p:cond delay="4400"/>
                            </p:stCondLst>
                            <p:childTnLst>
                              <p:par>
                                <p:cTn id="21" presetID="38" presetClass="entr" presetSubtype="0" accel="50000" fill="hold" grpId="0" nodeType="afterEffect">
                                  <p:stCondLst>
                                    <p:cond delay="0"/>
                                  </p:stCondLst>
                                  <p:iterate type="lt">
                                    <p:tmPct val="50000"/>
                                  </p:iterate>
                                  <p:childTnLst>
                                    <p:set>
                                      <p:cBhvr>
                                        <p:cTn id="22" dur="1" fill="hold">
                                          <p:stCondLst>
                                            <p:cond delay="0"/>
                                          </p:stCondLst>
                                        </p:cTn>
                                        <p:tgtEl>
                                          <p:spTgt spid="5"/>
                                        </p:tgtEl>
                                        <p:attrNameLst>
                                          <p:attrName>style.visibility</p:attrName>
                                        </p:attrNameLst>
                                      </p:cBhvr>
                                      <p:to>
                                        <p:strVal val="visible"/>
                                      </p:to>
                                    </p:set>
                                    <p:set>
                                      <p:cBhvr>
                                        <p:cTn id="23" dur="455" fill="hold">
                                          <p:stCondLst>
                                            <p:cond delay="0"/>
                                          </p:stCondLst>
                                        </p:cTn>
                                        <p:tgtEl>
                                          <p:spTgt spid="5"/>
                                        </p:tgtEl>
                                        <p:attrNameLst>
                                          <p:attrName>style.rotation</p:attrName>
                                        </p:attrNameLst>
                                      </p:cBhvr>
                                      <p:to>
                                        <p:strVal val="-45.0"/>
                                      </p:to>
                                    </p:set>
                                    <p:anim calcmode="lin" valueType="num">
                                      <p:cBhvr>
                                        <p:cTn id="24"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5"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6"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27"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par>
                          <p:cTn id="28" fill="hold">
                            <p:stCondLst>
                              <p:cond delay="9899"/>
                            </p:stCondLst>
                            <p:childTnLst>
                              <p:par>
                                <p:cTn id="29" presetID="2" presetClass="entr" presetSubtype="4"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6077" y="2767273"/>
            <a:ext cx="6363855" cy="2585323"/>
          </a:xfrm>
          <a:prstGeom prst="rect">
            <a:avLst/>
          </a:prstGeom>
        </p:spPr>
        <p:txBody>
          <a:bodyPr wrap="square">
            <a:spAutoFit/>
          </a:bodyPr>
          <a:lstStyle/>
          <a:p>
            <a:pPr>
              <a:lnSpc>
                <a:spcPct val="150000"/>
              </a:lnSpc>
            </a:pPr>
            <a:r>
              <a:rPr lang="zh-CN" altLang="en-US" dirty="0">
                <a:latin typeface="微软雅黑" panose="020B0503020204020204" pitchFamily="34" charset="-122"/>
                <a:ea typeface="微软雅黑" panose="020B0503020204020204" pitchFamily="34" charset="-122"/>
              </a:rPr>
              <a:t>        西藏自治区公共资源门户网站分为各平台系统链接模块和信息展示区域。</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平台链接模块主要包括：交易平台、市场主体库系统、统一专家管理系统、服务平台、金融服务系统、监管评平台、场地管理系统、和数字证书交叉互认构成；</a:t>
            </a: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信息展示区域：交易公开、综合动态、交易诚信、主体信息、政策法规、服务中心。</a:t>
            </a:r>
            <a:endParaRPr lang="zh-CN" altLang="en-US" dirty="0">
              <a:latin typeface="微软雅黑" panose="020B0503020204020204" pitchFamily="34" charset="-122"/>
              <a:ea typeface="微软雅黑" panose="020B0503020204020204" pitchFamily="34" charset="-122"/>
            </a:endParaRPr>
          </a:p>
        </p:txBody>
      </p:sp>
      <p:grpSp>
        <p:nvGrpSpPr>
          <p:cNvPr id="11" name="组合 10"/>
          <p:cNvGrpSpPr/>
          <p:nvPr/>
        </p:nvGrpSpPr>
        <p:grpSpPr>
          <a:xfrm>
            <a:off x="1052427" y="1308329"/>
            <a:ext cx="3007605" cy="587591"/>
            <a:chOff x="1674915" y="962808"/>
            <a:chExt cx="3007605" cy="587591"/>
          </a:xfrm>
        </p:grpSpPr>
        <p:sp>
          <p:nvSpPr>
            <p:cNvPr id="10" name="圆角矩形 9"/>
            <p:cNvSpPr/>
            <p:nvPr/>
          </p:nvSpPr>
          <p:spPr>
            <a:xfrm>
              <a:off x="1674915" y="962808"/>
              <a:ext cx="3007605" cy="58759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 name="矩形 2"/>
            <p:cNvSpPr/>
            <p:nvPr/>
          </p:nvSpPr>
          <p:spPr>
            <a:xfrm>
              <a:off x="2014822" y="1056549"/>
              <a:ext cx="2215671" cy="400110"/>
            </a:xfrm>
            <a:prstGeom prst="rect">
              <a:avLst/>
            </a:prstGeom>
          </p:spPr>
          <p:txBody>
            <a:bodyPr wrap="non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 </a:t>
              </a:r>
              <a:r>
                <a:rPr lang="en-US" altLang="zh-CN" sz="2000" b="1" dirty="0">
                  <a:solidFill>
                    <a:schemeClr val="bg1"/>
                  </a:solidFill>
                  <a:latin typeface="微软雅黑" panose="020B0503020204020204" pitchFamily="34" charset="-122"/>
                  <a:ea typeface="微软雅黑" panose="020B0503020204020204" pitchFamily="34" charset="-122"/>
                </a:rPr>
                <a:t>1</a:t>
              </a:r>
              <a:r>
                <a:rPr lang="zh-CN" altLang="en-US" sz="2000" b="1" dirty="0">
                  <a:solidFill>
                    <a:schemeClr val="bg1"/>
                  </a:solidFill>
                  <a:latin typeface="微软雅黑" panose="020B0503020204020204" pitchFamily="34" charset="-122"/>
                  <a:ea typeface="微软雅黑" panose="020B0503020204020204" pitchFamily="34" charset="-122"/>
                </a:rPr>
                <a:t>、门户网站介绍</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2733041" y="517469"/>
            <a:ext cx="5907610" cy="584775"/>
            <a:chOff x="3541459" y="517469"/>
            <a:chExt cx="5109091" cy="584775"/>
          </a:xfrm>
        </p:grpSpPr>
        <p:sp>
          <p:nvSpPr>
            <p:cNvPr id="14" name="矩形 13"/>
            <p:cNvSpPr/>
            <p:nvPr/>
          </p:nvSpPr>
          <p:spPr>
            <a:xfrm>
              <a:off x="3541459" y="517469"/>
              <a:ext cx="5109091" cy="584775"/>
            </a:xfrm>
            <a:prstGeom prst="rect">
              <a:avLst/>
            </a:prstGeom>
          </p:spPr>
          <p:txBody>
            <a:bodyPr wrap="none">
              <a:spAutoFit/>
            </a:bodyPr>
            <a:lstStyle/>
            <a:p>
              <a:pPr algn="ctr"/>
              <a:r>
                <a:rPr lang="zh-CN" altLang="en-US" sz="3200" b="1" dirty="0">
                  <a:solidFill>
                    <a:srgbClr val="0070C0"/>
                  </a:solidFill>
                  <a:latin typeface="思源黑体" panose="020B0500000000000000" pitchFamily="34" charset="-122"/>
                  <a:ea typeface="思源黑体" panose="020B0500000000000000" pitchFamily="34" charset="-122"/>
                </a:rPr>
                <a:t>西藏公共资源交易门户网站</a:t>
              </a:r>
              <a:endParaRPr lang="zh-CN" altLang="en-US" sz="3200" b="1" dirty="0">
                <a:solidFill>
                  <a:srgbClr val="0070C0"/>
                </a:solidFill>
                <a:latin typeface="思源黑体" panose="020B0500000000000000" pitchFamily="34" charset="-122"/>
                <a:ea typeface="思源黑体" panose="020B0500000000000000" pitchFamily="34" charset="-122"/>
              </a:endParaRPr>
            </a:p>
          </p:txBody>
        </p:sp>
        <p:grpSp>
          <p:nvGrpSpPr>
            <p:cNvPr id="15" name="组合 14"/>
            <p:cNvGrpSpPr/>
            <p:nvPr/>
          </p:nvGrpSpPr>
          <p:grpSpPr>
            <a:xfrm>
              <a:off x="3655032" y="517469"/>
              <a:ext cx="4796296" cy="584775"/>
              <a:chOff x="4135423" y="461219"/>
              <a:chExt cx="4796296" cy="584775"/>
            </a:xfrm>
          </p:grpSpPr>
          <p:sp>
            <p:nvSpPr>
              <p:cNvPr id="16" name="半闭框 15"/>
              <p:cNvSpPr/>
              <p:nvPr/>
            </p:nvSpPr>
            <p:spPr>
              <a:xfrm>
                <a:off x="4135423" y="461219"/>
                <a:ext cx="369422" cy="313372"/>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半闭框 16"/>
              <p:cNvSpPr/>
              <p:nvPr/>
            </p:nvSpPr>
            <p:spPr>
              <a:xfrm rot="10800000">
                <a:off x="8575551" y="735071"/>
                <a:ext cx="356168" cy="310923"/>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888480" y="1102244"/>
            <a:ext cx="5191759" cy="5583036"/>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347738" y="988037"/>
            <a:ext cx="3489405" cy="4792688"/>
            <a:chOff x="347738" y="988037"/>
            <a:chExt cx="3489405" cy="4792688"/>
          </a:xfrm>
        </p:grpSpPr>
        <p:sp>
          <p:nvSpPr>
            <p:cNvPr id="26" name="同心圆 25"/>
            <p:cNvSpPr/>
            <p:nvPr/>
          </p:nvSpPr>
          <p:spPr>
            <a:xfrm>
              <a:off x="347738" y="4849814"/>
              <a:ext cx="572877" cy="557648"/>
            </a:xfrm>
            <a:prstGeom prst="donut">
              <a:avLst>
                <a:gd name="adj" fmla="val 13095"/>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同心圆 26"/>
            <p:cNvSpPr/>
            <p:nvPr/>
          </p:nvSpPr>
          <p:spPr>
            <a:xfrm>
              <a:off x="541641" y="5034199"/>
              <a:ext cx="757948" cy="746526"/>
            </a:xfrm>
            <a:prstGeom prst="donut">
              <a:avLst>
                <a:gd name="adj" fmla="val 13095"/>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椭圆 27"/>
            <p:cNvSpPr/>
            <p:nvPr/>
          </p:nvSpPr>
          <p:spPr>
            <a:xfrm>
              <a:off x="3396468" y="988037"/>
              <a:ext cx="440675" cy="451691"/>
            </a:xfrm>
            <a:prstGeom prst="ellipse">
              <a:avLst/>
            </a:prstGeom>
            <a:solidFill>
              <a:srgbClr val="3F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8564563" y="999329"/>
            <a:ext cx="3114245" cy="902418"/>
            <a:chOff x="2865012" y="1173160"/>
            <a:chExt cx="3114245" cy="902418"/>
          </a:xfrm>
        </p:grpSpPr>
        <p:sp>
          <p:nvSpPr>
            <p:cNvPr id="21" name="圆角矩形 20"/>
            <p:cNvSpPr/>
            <p:nvPr/>
          </p:nvSpPr>
          <p:spPr>
            <a:xfrm>
              <a:off x="2865012" y="1173160"/>
              <a:ext cx="3114245" cy="90241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B0F0"/>
                </a:solidFill>
                <a:ea typeface="思源宋体 CN" panose="02020400000000000000" pitchFamily="18" charset="-122"/>
              </a:endParaRPr>
            </a:p>
          </p:txBody>
        </p:sp>
        <p:sp>
          <p:nvSpPr>
            <p:cNvPr id="17" name="标题 1"/>
            <p:cNvSpPr txBox="1"/>
            <p:nvPr/>
          </p:nvSpPr>
          <p:spPr>
            <a:xfrm>
              <a:off x="3026366" y="1173160"/>
              <a:ext cx="2791536" cy="902418"/>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500" b="1"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rPr>
                <a:t>PART</a:t>
              </a:r>
              <a:r>
                <a:rPr lang="en-US" altLang="zh-CN" sz="4000" b="1"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rPr>
                <a:t> </a:t>
              </a:r>
              <a:r>
                <a:rPr lang="en-US" altLang="zh-CN" sz="5000" b="1"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rPr>
                <a:t>02</a:t>
              </a:r>
              <a:endParaRPr lang="zh-CN" altLang="en-US" sz="5000" b="1"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endParaRPr>
            </a:p>
          </p:txBody>
        </p:sp>
      </p:grpSp>
      <p:sp>
        <p:nvSpPr>
          <p:cNvPr id="5" name="标题 1"/>
          <p:cNvSpPr txBox="1"/>
          <p:nvPr/>
        </p:nvSpPr>
        <p:spPr>
          <a:xfrm>
            <a:off x="5103531" y="2361569"/>
            <a:ext cx="6673511" cy="197048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dist"/>
            <a:r>
              <a:rPr lang="zh-CN" altLang="en-US" sz="5400" b="1" dirty="0">
                <a:solidFill>
                  <a:srgbClr val="0070C0"/>
                </a:solidFill>
                <a:latin typeface="思源黑体" panose="020B0500000000000000" pitchFamily="34" charset="-122"/>
                <a:ea typeface="思源黑体" panose="020B0500000000000000" pitchFamily="34" charset="-122"/>
              </a:rPr>
              <a:t>市场主体库系统</a:t>
            </a:r>
            <a:endParaRPr lang="zh-CN" altLang="en-US" sz="5400" b="1" dirty="0">
              <a:solidFill>
                <a:srgbClr val="0070C0"/>
              </a:solidFill>
              <a:latin typeface="思源黑体" panose="020B0500000000000000" pitchFamily="34" charset="-122"/>
              <a:ea typeface="思源黑体" panose="020B0500000000000000" pitchFamily="34" charset="-122"/>
            </a:endParaRPr>
          </a:p>
        </p:txBody>
      </p:sp>
      <p:sp>
        <p:nvSpPr>
          <p:cNvPr id="16" name="文本框 15"/>
          <p:cNvSpPr txBox="1"/>
          <p:nvPr/>
        </p:nvSpPr>
        <p:spPr>
          <a:xfrm>
            <a:off x="5103531" y="4939932"/>
            <a:ext cx="5938103" cy="415498"/>
          </a:xfrm>
          <a:prstGeom prst="rect">
            <a:avLst/>
          </a:prstGeom>
          <a:noFill/>
        </p:spPr>
        <p:txBody>
          <a:bodyPr wrap="square" rtlCol="0">
            <a:spAutoFit/>
          </a:bodyPr>
          <a:lstStyle/>
          <a:p>
            <a:pPr algn="r">
              <a:lnSpc>
                <a:spcPct val="150000"/>
              </a:lnSpc>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市场主体库系统主要为各社会主体提供注册账号信息和用户信息维护</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330507" y="1450538"/>
            <a:ext cx="4197425" cy="3956925"/>
            <a:chOff x="8130450" y="1805168"/>
            <a:chExt cx="3701284" cy="3637979"/>
          </a:xfrm>
        </p:grpSpPr>
        <p:sp>
          <p:nvSpPr>
            <p:cNvPr id="15" name="椭圆 14"/>
            <p:cNvSpPr/>
            <p:nvPr/>
          </p:nvSpPr>
          <p:spPr>
            <a:xfrm>
              <a:off x="8130450" y="1805168"/>
              <a:ext cx="3701284" cy="3637979"/>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rgbClr val="3FC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8291541" y="1955026"/>
              <a:ext cx="3379102" cy="3338263"/>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2500"/>
                            </p:stCondLst>
                            <p:childTnLst>
                              <p:par>
                                <p:cTn id="13" presetID="3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21" fill="hold">
                            <p:stCondLst>
                              <p:cond delay="35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5"/>
                                        </p:tgtEl>
                                        <p:attrNameLst>
                                          <p:attrName>ppt_y</p:attrName>
                                        </p:attrNameLst>
                                      </p:cBhvr>
                                      <p:tavLst>
                                        <p:tav tm="0">
                                          <p:val>
                                            <p:strVal val="#ppt_y"/>
                                          </p:val>
                                        </p:tav>
                                        <p:tav tm="100000">
                                          <p:val>
                                            <p:strVal val="#ppt_y"/>
                                          </p:val>
                                        </p:tav>
                                      </p:tavLst>
                                    </p:anim>
                                    <p:anim calcmode="lin" valueType="num">
                                      <p:cBhvr>
                                        <p:cTn id="26"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5"/>
                                        </p:tgtEl>
                                      </p:cBhvr>
                                    </p:animEffect>
                                  </p:childTnLst>
                                </p:cTn>
                              </p:par>
                            </p:childTnLst>
                          </p:cTn>
                        </p:par>
                        <p:par>
                          <p:cTn id="29" fill="hold">
                            <p:stCondLst>
                              <p:cond delay="5099"/>
                            </p:stCondLst>
                            <p:childTnLst>
                              <p:par>
                                <p:cTn id="30" presetID="14" presetClass="entr" presetSubtype="1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8186614" y="2747316"/>
            <a:ext cx="3682207" cy="2308324"/>
          </a:xfrm>
          <a:prstGeom prst="rect">
            <a:avLst/>
          </a:prstGeom>
        </p:spPr>
        <p:txBody>
          <a:bodyPr wrap="square">
            <a:spAutoFit/>
          </a:bodyPr>
          <a:lstStyle/>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法人名称为企业公司名称；</a:t>
            </a:r>
            <a:endParaRPr lang="en-US" altLang="zh-CN" sz="1600" dirty="0">
              <a:latin typeface="微软雅黑" panose="020B0503020204020204" pitchFamily="34" charset="-122"/>
              <a:ea typeface="微软雅黑" panose="020B0503020204020204" pitchFamily="34" charset="-122"/>
            </a:endParaRP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统一社会信用代码填写正确；</a:t>
            </a:r>
            <a:endParaRPr lang="en-US" altLang="zh-CN" sz="1600" dirty="0">
              <a:latin typeface="微软雅黑" panose="020B0503020204020204" pitchFamily="34" charset="-122"/>
              <a:ea typeface="微软雅黑" panose="020B0503020204020204" pitchFamily="34" charset="-122"/>
            </a:endParaRP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根据企业实际情况勾选业务方向；</a:t>
            </a:r>
            <a:endParaRPr lang="en-US" altLang="zh-CN" sz="1600" dirty="0">
              <a:latin typeface="微软雅黑" panose="020B0503020204020204" pitchFamily="34" charset="-122"/>
              <a:ea typeface="微软雅黑" panose="020B0503020204020204" pitchFamily="34" charset="-122"/>
            </a:endParaRP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用户名为各系统登录账号建议使用公司名称或统一信用代码；</a:t>
            </a:r>
            <a:endParaRPr lang="en-US" altLang="zh-CN" sz="1600" dirty="0">
              <a:latin typeface="微软雅黑" panose="020B0503020204020204" pitchFamily="34" charset="-122"/>
              <a:ea typeface="微软雅黑" panose="020B0503020204020204" pitchFamily="34" charset="-122"/>
            </a:endParaRP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密码设置按照提示设置</a:t>
            </a:r>
            <a:endParaRPr lang="zh-CN" altLang="en-US" sz="1600" dirty="0">
              <a:latin typeface="微软雅黑" panose="020B0503020204020204" pitchFamily="34" charset="-122"/>
              <a:ea typeface="微软雅黑" panose="020B0503020204020204" pitchFamily="34" charset="-122"/>
            </a:endParaRPr>
          </a:p>
        </p:txBody>
      </p:sp>
      <p:grpSp>
        <p:nvGrpSpPr>
          <p:cNvPr id="11" name="组合 10"/>
          <p:cNvGrpSpPr/>
          <p:nvPr/>
        </p:nvGrpSpPr>
        <p:grpSpPr>
          <a:xfrm>
            <a:off x="4005386" y="517469"/>
            <a:ext cx="4181228" cy="1077218"/>
            <a:chOff x="4015286" y="517469"/>
            <a:chExt cx="4181228" cy="1077218"/>
          </a:xfrm>
        </p:grpSpPr>
        <p:sp>
          <p:nvSpPr>
            <p:cNvPr id="12" name="矩形 11"/>
            <p:cNvSpPr/>
            <p:nvPr/>
          </p:nvSpPr>
          <p:spPr>
            <a:xfrm>
              <a:off x="4689205" y="517469"/>
              <a:ext cx="2813591" cy="1077218"/>
            </a:xfrm>
            <a:prstGeom prst="rect">
              <a:avLst/>
            </a:prstGeom>
          </p:spPr>
          <p:txBody>
            <a:bodyPr wrap="square">
              <a:spAutoFit/>
            </a:bodyPr>
            <a:lstStyle/>
            <a:p>
              <a:pPr algn="ctr"/>
              <a:r>
                <a:rPr lang="zh-CN" altLang="en-US" sz="3200" b="1" dirty="0">
                  <a:solidFill>
                    <a:srgbClr val="0070C0"/>
                  </a:solidFill>
                  <a:latin typeface="思源黑体" panose="020B0500000000000000" pitchFamily="34" charset="-122"/>
                  <a:ea typeface="思源黑体" panose="020B0500000000000000" pitchFamily="34" charset="-122"/>
                </a:rPr>
                <a:t>用户注册注意事项</a:t>
              </a:r>
              <a:endParaRPr lang="zh-CN" altLang="en-US" sz="3200" b="1" dirty="0">
                <a:solidFill>
                  <a:srgbClr val="0070C0"/>
                </a:solidFill>
                <a:latin typeface="思源黑体" panose="020B0500000000000000" pitchFamily="34" charset="-122"/>
                <a:ea typeface="思源黑体" panose="020B0500000000000000" pitchFamily="34" charset="-122"/>
              </a:endParaRPr>
            </a:p>
          </p:txBody>
        </p:sp>
        <p:grpSp>
          <p:nvGrpSpPr>
            <p:cNvPr id="13" name="组合 12"/>
            <p:cNvGrpSpPr/>
            <p:nvPr/>
          </p:nvGrpSpPr>
          <p:grpSpPr>
            <a:xfrm>
              <a:off x="4015286" y="517469"/>
              <a:ext cx="4181228" cy="584775"/>
              <a:chOff x="4495677" y="461219"/>
              <a:chExt cx="4181228" cy="584775"/>
            </a:xfrm>
          </p:grpSpPr>
          <p:sp>
            <p:nvSpPr>
              <p:cNvPr id="14" name="半闭框 13"/>
              <p:cNvSpPr/>
              <p:nvPr/>
            </p:nvSpPr>
            <p:spPr>
              <a:xfrm>
                <a:off x="4495677" y="461219"/>
                <a:ext cx="369422" cy="313372"/>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半闭框 14"/>
              <p:cNvSpPr/>
              <p:nvPr/>
            </p:nvSpPr>
            <p:spPr>
              <a:xfrm rot="10800000">
                <a:off x="8320737" y="735071"/>
                <a:ext cx="356168" cy="310923"/>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pic>
        <p:nvPicPr>
          <p:cNvPr id="5" name="图片 4"/>
          <p:cNvPicPr>
            <a:picLocks noChangeAspect="1"/>
          </p:cNvPicPr>
          <p:nvPr/>
        </p:nvPicPr>
        <p:blipFill>
          <a:blip r:embed="rId1"/>
          <a:stretch>
            <a:fillRect/>
          </a:stretch>
        </p:blipFill>
        <p:spPr>
          <a:xfrm>
            <a:off x="90163" y="1594687"/>
            <a:ext cx="7830446" cy="4745844"/>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032240" y="3041956"/>
            <a:ext cx="2643541" cy="1200329"/>
          </a:xfrm>
          <a:prstGeom prst="rect">
            <a:avLst/>
          </a:prstGeom>
        </p:spPr>
        <p:txBody>
          <a:bodyPr wrap="square">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新用户注册玩账户信息后，在主体库系统登录界面登录完善企业基本信息</a:t>
            </a:r>
            <a:endParaRPr lang="zh-CN" altLang="en-US" sz="1600" dirty="0">
              <a:latin typeface="微软雅黑" panose="020B0503020204020204" pitchFamily="34" charset="-122"/>
              <a:ea typeface="微软雅黑" panose="020B0503020204020204" pitchFamily="34" charset="-122"/>
            </a:endParaRPr>
          </a:p>
        </p:txBody>
      </p:sp>
      <p:grpSp>
        <p:nvGrpSpPr>
          <p:cNvPr id="11" name="组合 10"/>
          <p:cNvGrpSpPr/>
          <p:nvPr/>
        </p:nvGrpSpPr>
        <p:grpSpPr>
          <a:xfrm>
            <a:off x="3272946" y="588589"/>
            <a:ext cx="4717370" cy="1147780"/>
            <a:chOff x="4595156" y="517469"/>
            <a:chExt cx="2813591" cy="1147780"/>
          </a:xfrm>
        </p:grpSpPr>
        <p:sp>
          <p:nvSpPr>
            <p:cNvPr id="12" name="矩形 11"/>
            <p:cNvSpPr/>
            <p:nvPr/>
          </p:nvSpPr>
          <p:spPr>
            <a:xfrm>
              <a:off x="4595156" y="588031"/>
              <a:ext cx="2813591" cy="1077218"/>
            </a:xfrm>
            <a:prstGeom prst="rect">
              <a:avLst/>
            </a:prstGeom>
          </p:spPr>
          <p:txBody>
            <a:bodyPr wrap="square">
              <a:spAutoFit/>
            </a:bodyPr>
            <a:lstStyle/>
            <a:p>
              <a:pPr algn="ctr"/>
              <a:r>
                <a:rPr lang="zh-CN" altLang="en-US" sz="3200" b="1" dirty="0">
                  <a:solidFill>
                    <a:srgbClr val="0070C0"/>
                  </a:solidFill>
                  <a:latin typeface="思源黑体" panose="020B0500000000000000" pitchFamily="34" charset="-122"/>
                  <a:ea typeface="思源黑体" panose="020B0500000000000000" pitchFamily="34" charset="-122"/>
                </a:rPr>
                <a:t>新注册用户信息完善</a:t>
              </a:r>
              <a:endParaRPr lang="zh-CN" altLang="en-US" sz="3200" b="1" dirty="0">
                <a:solidFill>
                  <a:srgbClr val="0070C0"/>
                </a:solidFill>
                <a:latin typeface="思源黑体" panose="020B0500000000000000" pitchFamily="34" charset="-122"/>
                <a:ea typeface="思源黑体" panose="020B0500000000000000" pitchFamily="34" charset="-122"/>
              </a:endParaRPr>
            </a:p>
          </p:txBody>
        </p:sp>
        <p:grpSp>
          <p:nvGrpSpPr>
            <p:cNvPr id="13" name="组合 12"/>
            <p:cNvGrpSpPr/>
            <p:nvPr/>
          </p:nvGrpSpPr>
          <p:grpSpPr>
            <a:xfrm>
              <a:off x="4639555" y="517469"/>
              <a:ext cx="2769192" cy="686230"/>
              <a:chOff x="5119946" y="461219"/>
              <a:chExt cx="2769192" cy="686230"/>
            </a:xfrm>
          </p:grpSpPr>
          <p:sp>
            <p:nvSpPr>
              <p:cNvPr id="14" name="半闭框 13"/>
              <p:cNvSpPr/>
              <p:nvPr/>
            </p:nvSpPr>
            <p:spPr>
              <a:xfrm>
                <a:off x="5119946" y="461219"/>
                <a:ext cx="369422" cy="221240"/>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半闭框 14"/>
              <p:cNvSpPr/>
              <p:nvPr/>
            </p:nvSpPr>
            <p:spPr>
              <a:xfrm rot="10800000">
                <a:off x="7532970" y="851650"/>
                <a:ext cx="356168" cy="295799"/>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pic>
        <p:nvPicPr>
          <p:cNvPr id="4" name="图片 3"/>
          <p:cNvPicPr>
            <a:picLocks noChangeAspect="1"/>
          </p:cNvPicPr>
          <p:nvPr/>
        </p:nvPicPr>
        <p:blipFill>
          <a:blip r:embed="rId1"/>
          <a:stretch>
            <a:fillRect/>
          </a:stretch>
        </p:blipFill>
        <p:spPr>
          <a:xfrm>
            <a:off x="81280" y="1581816"/>
            <a:ext cx="8605520" cy="459263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347738" y="988037"/>
            <a:ext cx="3489405" cy="4792688"/>
            <a:chOff x="347738" y="988037"/>
            <a:chExt cx="3489405" cy="4792688"/>
          </a:xfrm>
        </p:grpSpPr>
        <p:sp>
          <p:nvSpPr>
            <p:cNvPr id="22" name="同心圆 21"/>
            <p:cNvSpPr/>
            <p:nvPr/>
          </p:nvSpPr>
          <p:spPr>
            <a:xfrm>
              <a:off x="347738" y="4849814"/>
              <a:ext cx="572877" cy="557648"/>
            </a:xfrm>
            <a:prstGeom prst="donut">
              <a:avLst>
                <a:gd name="adj" fmla="val 13095"/>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同心圆 22"/>
            <p:cNvSpPr/>
            <p:nvPr/>
          </p:nvSpPr>
          <p:spPr>
            <a:xfrm>
              <a:off x="541641" y="5034199"/>
              <a:ext cx="757948" cy="746526"/>
            </a:xfrm>
            <a:prstGeom prst="donut">
              <a:avLst>
                <a:gd name="adj" fmla="val 13095"/>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椭圆 23"/>
            <p:cNvSpPr/>
            <p:nvPr/>
          </p:nvSpPr>
          <p:spPr>
            <a:xfrm>
              <a:off x="3396468" y="988037"/>
              <a:ext cx="440675" cy="451691"/>
            </a:xfrm>
            <a:prstGeom prst="ellipse">
              <a:avLst/>
            </a:prstGeom>
            <a:solidFill>
              <a:srgbClr val="3F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8571123" y="1291064"/>
            <a:ext cx="3114245" cy="902418"/>
            <a:chOff x="2865012" y="1173160"/>
            <a:chExt cx="3114245" cy="902418"/>
          </a:xfrm>
        </p:grpSpPr>
        <p:sp>
          <p:nvSpPr>
            <p:cNvPr id="21" name="圆角矩形 20"/>
            <p:cNvSpPr/>
            <p:nvPr/>
          </p:nvSpPr>
          <p:spPr>
            <a:xfrm>
              <a:off x="2865012" y="1173160"/>
              <a:ext cx="3114245" cy="90241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B0F0"/>
                </a:solidFill>
                <a:ea typeface="思源宋体 CN" panose="02020400000000000000" pitchFamily="18" charset="-122"/>
              </a:endParaRPr>
            </a:p>
          </p:txBody>
        </p:sp>
        <p:sp>
          <p:nvSpPr>
            <p:cNvPr id="17" name="标题 1"/>
            <p:cNvSpPr txBox="1"/>
            <p:nvPr/>
          </p:nvSpPr>
          <p:spPr>
            <a:xfrm>
              <a:off x="3026366" y="1173160"/>
              <a:ext cx="2791536" cy="902418"/>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500" b="1"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rPr>
                <a:t>PART</a:t>
              </a:r>
              <a:r>
                <a:rPr lang="en-US" altLang="zh-CN" sz="4000" b="1"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rPr>
                <a:t> </a:t>
              </a:r>
              <a:r>
                <a:rPr lang="en-US" altLang="zh-CN" sz="5000" b="1"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rPr>
                <a:t>03</a:t>
              </a:r>
              <a:endParaRPr lang="zh-CN" altLang="en-US" sz="5000" b="1"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endParaRPr>
            </a:p>
          </p:txBody>
        </p:sp>
      </p:grpSp>
      <p:sp>
        <p:nvSpPr>
          <p:cNvPr id="5" name="标题 1"/>
          <p:cNvSpPr txBox="1"/>
          <p:nvPr/>
        </p:nvSpPr>
        <p:spPr>
          <a:xfrm>
            <a:off x="5103531" y="2361569"/>
            <a:ext cx="6673511" cy="197048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dist"/>
            <a:r>
              <a:rPr lang="zh-CN" altLang="en-US" sz="5400" b="1" dirty="0">
                <a:solidFill>
                  <a:srgbClr val="0070C0"/>
                </a:solidFill>
                <a:latin typeface="思源黑体" panose="020B0500000000000000" pitchFamily="34" charset="-122"/>
                <a:ea typeface="思源黑体" panose="020B0500000000000000" pitchFamily="34" charset="-122"/>
              </a:rPr>
              <a:t>工程建设</a:t>
            </a:r>
            <a:endParaRPr lang="zh-CN" altLang="en-US" sz="5400" b="1" dirty="0">
              <a:solidFill>
                <a:srgbClr val="0070C0"/>
              </a:solidFill>
              <a:latin typeface="思源黑体" panose="020B0500000000000000" pitchFamily="34" charset="-122"/>
              <a:ea typeface="思源黑体" panose="020B0500000000000000" pitchFamily="34" charset="-122"/>
            </a:endParaRPr>
          </a:p>
        </p:txBody>
      </p:sp>
      <p:sp>
        <p:nvSpPr>
          <p:cNvPr id="16" name="文本框 15"/>
          <p:cNvSpPr txBox="1"/>
          <p:nvPr/>
        </p:nvSpPr>
        <p:spPr>
          <a:xfrm>
            <a:off x="5103531" y="4472403"/>
            <a:ext cx="5938103" cy="415498"/>
          </a:xfrm>
          <a:prstGeom prst="rect">
            <a:avLst/>
          </a:prstGeom>
          <a:noFill/>
        </p:spPr>
        <p:txBody>
          <a:bodyPr wrap="square" rtlCol="0">
            <a:spAutoFit/>
          </a:bodyPr>
          <a:lstStyle/>
          <a:p>
            <a:pPr algn="r">
              <a:lnSpc>
                <a:spcPct val="150000"/>
              </a:lnSpc>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交易平台下工程建设系统为工程建设类项目各社会主体登录界面。</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330507" y="1450538"/>
            <a:ext cx="4197425" cy="3956925"/>
            <a:chOff x="8130450" y="1805168"/>
            <a:chExt cx="3701284" cy="3637979"/>
          </a:xfrm>
        </p:grpSpPr>
        <p:sp>
          <p:nvSpPr>
            <p:cNvPr id="15" name="椭圆 14"/>
            <p:cNvSpPr/>
            <p:nvPr/>
          </p:nvSpPr>
          <p:spPr>
            <a:xfrm>
              <a:off x="8130450" y="1805168"/>
              <a:ext cx="3701284" cy="3637979"/>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rgbClr val="3FC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8291541" y="1955026"/>
              <a:ext cx="3379102" cy="3338263"/>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2500"/>
                            </p:stCondLst>
                            <p:childTnLst>
                              <p:par>
                                <p:cTn id="13" presetID="3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21" fill="hold">
                            <p:stCondLst>
                              <p:cond delay="35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5"/>
                                        </p:tgtEl>
                                        <p:attrNameLst>
                                          <p:attrName>ppt_y</p:attrName>
                                        </p:attrNameLst>
                                      </p:cBhvr>
                                      <p:tavLst>
                                        <p:tav tm="0">
                                          <p:val>
                                            <p:strVal val="#ppt_y"/>
                                          </p:val>
                                        </p:tav>
                                        <p:tav tm="100000">
                                          <p:val>
                                            <p:strVal val="#ppt_y"/>
                                          </p:val>
                                        </p:tav>
                                      </p:tavLst>
                                    </p:anim>
                                    <p:anim calcmode="lin" valueType="num">
                                      <p:cBhvr>
                                        <p:cTn id="26"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5"/>
                                        </p:tgtEl>
                                      </p:cBhvr>
                                    </p:animEffect>
                                  </p:childTnLst>
                                </p:cTn>
                              </p:par>
                            </p:childTnLst>
                          </p:cTn>
                        </p:par>
                        <p:par>
                          <p:cTn id="29" fill="hold">
                            <p:stCondLst>
                              <p:cond delay="4800"/>
                            </p:stCondLst>
                            <p:childTnLst>
                              <p:par>
                                <p:cTn id="30" presetID="14" presetClass="entr" presetSubtype="1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042992" y="1987826"/>
            <a:ext cx="2511287" cy="4194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03200" y="2884653"/>
            <a:ext cx="5156887" cy="1705403"/>
          </a:xfrm>
          <a:prstGeom prst="rect">
            <a:avLst/>
          </a:prstGeom>
        </p:spPr>
        <p:txBody>
          <a:bodyPr wrap="square">
            <a:spAutoFit/>
          </a:bodyPr>
          <a:lstStyle/>
          <a:p>
            <a:pPr>
              <a:lnSpc>
                <a:spcPct val="150000"/>
              </a:lnSpc>
            </a:pP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招标人按项目委托形式分为自行招标和委托招标；</a:t>
            </a: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按项目委托形式招标人分别按节点进行相关项目进场操作流程；</a:t>
            </a:r>
            <a:endParaRPr lang="zh-CN" altLang="en-US" dirty="0">
              <a:latin typeface="微软雅黑" panose="020B0503020204020204" pitchFamily="34" charset="-122"/>
              <a:ea typeface="微软雅黑" panose="020B0503020204020204" pitchFamily="34" charset="-122"/>
            </a:endParaRPr>
          </a:p>
        </p:txBody>
      </p:sp>
      <p:sp>
        <p:nvSpPr>
          <p:cNvPr id="6" name="矩形 5"/>
          <p:cNvSpPr/>
          <p:nvPr/>
        </p:nvSpPr>
        <p:spPr>
          <a:xfrm>
            <a:off x="635791" y="1673081"/>
            <a:ext cx="2926080" cy="368300"/>
          </a:xfrm>
          <a:prstGeom prst="rect">
            <a:avLst/>
          </a:prstGeom>
        </p:spPr>
        <p:txBody>
          <a:bodyPr wrap="none">
            <a:spAutoFit/>
          </a:bodyPr>
          <a:lstStyle/>
          <a:p>
            <a:r>
              <a:rPr lang="zh-CN" altLang="en-US" b="1" dirty="0">
                <a:solidFill>
                  <a:srgbClr val="0070C0"/>
                </a:solidFill>
                <a:latin typeface="微软雅黑" panose="020B0503020204020204" pitchFamily="34" charset="-122"/>
                <a:ea typeface="微软雅黑" panose="020B0503020204020204" pitchFamily="34" charset="-122"/>
              </a:rPr>
              <a:t>工程建设交易平台操作流程</a:t>
            </a:r>
            <a:endParaRPr lang="zh-CN" altLang="en-US" b="1" dirty="0">
              <a:solidFill>
                <a:srgbClr val="0070C0"/>
              </a:solidFill>
              <a:latin typeface="微软雅黑" panose="020B0503020204020204" pitchFamily="34" charset="-122"/>
              <a:ea typeface="微软雅黑" panose="020B0503020204020204" pitchFamily="34" charset="-122"/>
            </a:endParaRPr>
          </a:p>
        </p:txBody>
      </p:sp>
      <p:grpSp>
        <p:nvGrpSpPr>
          <p:cNvPr id="19" name="组合 18"/>
          <p:cNvGrpSpPr/>
          <p:nvPr/>
        </p:nvGrpSpPr>
        <p:grpSpPr>
          <a:xfrm>
            <a:off x="4005386" y="517469"/>
            <a:ext cx="4181228" cy="584775"/>
            <a:chOff x="4015286" y="517469"/>
            <a:chExt cx="4181228" cy="584775"/>
          </a:xfrm>
        </p:grpSpPr>
        <p:sp>
          <p:nvSpPr>
            <p:cNvPr id="20" name="矩形 19"/>
            <p:cNvSpPr/>
            <p:nvPr/>
          </p:nvSpPr>
          <p:spPr>
            <a:xfrm>
              <a:off x="4982861" y="517469"/>
              <a:ext cx="2226310" cy="583565"/>
            </a:xfrm>
            <a:prstGeom prst="rect">
              <a:avLst/>
            </a:prstGeom>
          </p:spPr>
          <p:txBody>
            <a:bodyPr wrap="none">
              <a:spAutoFit/>
            </a:bodyPr>
            <a:lstStyle/>
            <a:p>
              <a:pPr algn="ctr"/>
              <a:r>
                <a:rPr lang="en-US" altLang="zh-CN" sz="3200" b="1" dirty="0">
                  <a:solidFill>
                    <a:srgbClr val="0070C0"/>
                  </a:solidFill>
                  <a:latin typeface="思源黑体" panose="020B0500000000000000" pitchFamily="34" charset="-122"/>
                  <a:ea typeface="思源黑体" panose="020B0500000000000000" pitchFamily="34" charset="-122"/>
                </a:rPr>
                <a:t>03</a:t>
              </a:r>
              <a:r>
                <a:rPr lang="zh-CN" altLang="en-US" sz="3200" b="1" dirty="0">
                  <a:solidFill>
                    <a:srgbClr val="0070C0"/>
                  </a:solidFill>
                  <a:latin typeface="思源黑体" panose="020B0500000000000000" pitchFamily="34" charset="-122"/>
                  <a:ea typeface="思源黑体" panose="020B0500000000000000" pitchFamily="34" charset="-122"/>
                </a:rPr>
                <a:t>招标</a:t>
              </a:r>
              <a:r>
                <a:rPr lang="zh-CN" altLang="en-US" sz="3200" b="1" dirty="0">
                  <a:solidFill>
                    <a:srgbClr val="0070C0"/>
                  </a:solidFill>
                  <a:latin typeface="思源黑体" panose="020B0500000000000000" pitchFamily="34" charset="-122"/>
                  <a:ea typeface="思源黑体" panose="020B0500000000000000" pitchFamily="34" charset="-122"/>
                </a:rPr>
                <a:t>代理</a:t>
              </a:r>
              <a:endParaRPr lang="zh-CN" altLang="en-US" sz="3200" b="1" dirty="0">
                <a:solidFill>
                  <a:srgbClr val="0070C0"/>
                </a:solidFill>
                <a:latin typeface="思源黑体" panose="020B0500000000000000" pitchFamily="34" charset="-122"/>
                <a:ea typeface="思源黑体" panose="020B0500000000000000" pitchFamily="34" charset="-122"/>
              </a:endParaRPr>
            </a:p>
          </p:txBody>
        </p:sp>
        <p:grpSp>
          <p:nvGrpSpPr>
            <p:cNvPr id="23" name="组合 22"/>
            <p:cNvGrpSpPr/>
            <p:nvPr/>
          </p:nvGrpSpPr>
          <p:grpSpPr>
            <a:xfrm>
              <a:off x="4015286" y="517469"/>
              <a:ext cx="4181228" cy="584775"/>
              <a:chOff x="4495677" y="461219"/>
              <a:chExt cx="4181228" cy="584775"/>
            </a:xfrm>
          </p:grpSpPr>
          <p:sp>
            <p:nvSpPr>
              <p:cNvPr id="24" name="半闭框 23"/>
              <p:cNvSpPr/>
              <p:nvPr/>
            </p:nvSpPr>
            <p:spPr>
              <a:xfrm>
                <a:off x="4495677" y="461219"/>
                <a:ext cx="369422" cy="313372"/>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半闭框 24"/>
              <p:cNvSpPr/>
              <p:nvPr/>
            </p:nvSpPr>
            <p:spPr>
              <a:xfrm rot="10800000">
                <a:off x="8320737" y="735071"/>
                <a:ext cx="356168" cy="310923"/>
              </a:xfrm>
              <a:prstGeom prst="halfFrame">
                <a:avLst>
                  <a:gd name="adj1" fmla="val 14157"/>
                  <a:gd name="adj2" fmla="val 1689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pic>
        <p:nvPicPr>
          <p:cNvPr id="10" name="图片 9"/>
          <p:cNvPicPr>
            <a:picLocks noChangeAspect="1"/>
          </p:cNvPicPr>
          <p:nvPr/>
        </p:nvPicPr>
        <p:blipFill>
          <a:blip r:embed="rId1"/>
          <a:stretch>
            <a:fillRect/>
          </a:stretch>
        </p:blipFill>
        <p:spPr>
          <a:xfrm>
            <a:off x="5252720" y="1356243"/>
            <a:ext cx="6736080" cy="507989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1231_1*a*1"/>
  <p:tag name="KSO_WM_TEMPLATE_CATEGORY" val="custom"/>
  <p:tag name="KSO_WM_TEMPLATE_INDEX" val="20231231"/>
  <p:tag name="KSO_WM_UNIT_LAYERLEVEL" val="1"/>
  <p:tag name="KSO_WM_TAG_VERSION" val="3.0"/>
  <p:tag name="KSO_WM_BEAUTIFY_FLAG" val="#wm#"/>
  <p:tag name="KSO_WM_UNIT_VALUE" val="38"/>
  <p:tag name="KSO_WM_UNIT_PRESET_TEXT" val="单击此处添加标题"/>
</p:tagLst>
</file>

<file path=ppt/tags/tag11.xml><?xml version="1.0" encoding="utf-8"?>
<p:tagLst xmlns:p="http://schemas.openxmlformats.org/presentationml/2006/main">
  <p:tag name="KSO_WM_SLIDE_ID" val="custom20231231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1231"/>
  <p:tag name="KSO_WM_SLIDE_TYPE" val="text"/>
  <p:tag name="KSO_WM_SLIDE_SUBTYPE" val="picTxt"/>
  <p:tag name="KSO_WM_SLIDE_SIZE" val="959*532"/>
  <p:tag name="KSO_WM_SLIDE_POSITION" val="0*7"/>
  <p:tag name="KSO_WM_SLIDE_LAYOUT" val="a_d_f"/>
  <p:tag name="KSO_WM_SLIDE_LAYOUT_CNT" val="1_1_1"/>
  <p:tag name="KSO_WM_SPECIAL_SOURCE" val="bdnull"/>
</p:tagLst>
</file>

<file path=ppt/tags/tag12.xml><?xml version="1.0" encoding="utf-8"?>
<p:tagLst xmlns:p="http://schemas.openxmlformats.org/presentationml/2006/main">
  <p:tag name="COMMONDATA" val="eyJoZGlkIjoiYzRhMGEwNGEwNGJlZWU4NzFiMjIxMzNiMTVjYjM3YjQifQ=="/>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1231_1*i*1"/>
  <p:tag name="KSO_WM_TEMPLATE_CATEGORY" val="custom"/>
  <p:tag name="KSO_WM_TEMPLATE_INDEX" val="20231231"/>
  <p:tag name="KSO_WM_UNIT_LAYERLEVEL" val="1"/>
  <p:tag name="KSO_WM_TAG_VERSION" val="3.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1231_1*i*2"/>
  <p:tag name="KSO_WM_TEMPLATE_CATEGORY" val="custom"/>
  <p:tag name="KSO_WM_TEMPLATE_INDEX" val="20231231"/>
  <p:tag name="KSO_WM_UNIT_LAYERLEVEL" val="1"/>
  <p:tag name="KSO_WM_TAG_VERSION" val="3.0"/>
  <p:tag name="KSO_WM_BEAUTIFY_FLAG" val="#wm#"/>
</p:tagLst>
</file>

<file path=ppt/tags/tag8.xml><?xml version="1.0" encoding="utf-8"?>
<p:tagLst xmlns:p="http://schemas.openxmlformats.org/presentationml/2006/main">
  <p:tag name="KSO_WM_UNIT_VALUE" val="1304*2926"/>
  <p:tag name="KSO_WM_UNIT_HIGHLIGHT" val="0"/>
  <p:tag name="KSO_WM_UNIT_COMPATIBLE" val="0"/>
  <p:tag name="KSO_WM_UNIT_DIAGRAM_ISNUMVISUAL" val="0"/>
  <p:tag name="KSO_WM_UNIT_DIAGRAM_ISREFERUNIT" val="0"/>
  <p:tag name="KSO_WM_UNIT_TYPE" val="d"/>
  <p:tag name="KSO_WM_UNIT_INDEX" val="1"/>
  <p:tag name="KSO_WM_UNIT_ID" val="custom20231231_1*d*1"/>
  <p:tag name="KSO_WM_TEMPLATE_CATEGORY" val="custom"/>
  <p:tag name="KSO_WM_TEMPLATE_INDEX" val="20231231"/>
  <p:tag name="KSO_WM_UNIT_LAYERLEVEL" val="1"/>
  <p:tag name="KSO_WM_TAG_VERSION" val="3.0"/>
  <p:tag name="KSO_WM_BEAUTIFY_FLAG" val="#wm#"/>
</p:tagLst>
</file>

<file path=ppt/tags/tag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1231_1*f*1"/>
  <p:tag name="KSO_WM_TEMPLATE_CATEGORY" val="custom"/>
  <p:tag name="KSO_WM_TEMPLATE_INDEX" val="20231231"/>
  <p:tag name="KSO_WM_UNIT_LAYERLEVEL" val="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添加文本具体内容简明扼要地阐述您的观点。根据需要可酌情增减文字添加文本具体内容"/>
</p:tagLst>
</file>

<file path=ppt/theme/theme1.xml><?xml version="1.0" encoding="utf-8"?>
<a:theme xmlns:a="http://schemas.openxmlformats.org/drawingml/2006/main" name="1_觅知网">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1437</Words>
  <Application>WPS 演示</Application>
  <PresentationFormat>宽屏</PresentationFormat>
  <Paragraphs>198</Paragraphs>
  <Slides>38</Slides>
  <Notes>3</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38</vt:i4>
      </vt:variant>
    </vt:vector>
  </HeadingPairs>
  <TitlesOfParts>
    <vt:vector size="57" baseType="lpstr">
      <vt:lpstr>Arial</vt:lpstr>
      <vt:lpstr>宋体</vt:lpstr>
      <vt:lpstr>Wingdings</vt:lpstr>
      <vt:lpstr>思源宋体 CN</vt:lpstr>
      <vt:lpstr>思源黑体</vt:lpstr>
      <vt:lpstr>黑体</vt:lpstr>
      <vt:lpstr>思源宋体 CN Heavy</vt:lpstr>
      <vt:lpstr>微软雅黑</vt:lpstr>
      <vt:lpstr>Calibri</vt:lpstr>
      <vt:lpstr>Arial Unicode MS</vt:lpstr>
      <vt:lpstr>Open Sans Light</vt:lpstr>
      <vt:lpstr>Times New Roman</vt:lpstr>
      <vt:lpstr>思源黑体 CN Light</vt:lpstr>
      <vt:lpstr>思源黑体 CN Bold</vt:lpstr>
      <vt:lpstr>Gill Sans</vt:lpstr>
      <vt:lpstr>仿宋</vt:lpstr>
      <vt:lpstr>Calibri Light</vt:lpstr>
      <vt:lpstr>Segoe Print</vt:lpstr>
      <vt:lpstr>1_觅知网</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进入自己关注的项目</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知识产权培训</dc:title>
  <dc:creator>LD</dc:creator>
  <cp:lastModifiedBy>M</cp:lastModifiedBy>
  <cp:revision>283</cp:revision>
  <dcterms:created xsi:type="dcterms:W3CDTF">2022-03-29T01:35:00Z</dcterms:created>
  <dcterms:modified xsi:type="dcterms:W3CDTF">2024-03-26T06:17:48Z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2052-12.1.0.16388</vt:lpwstr>
  </property>
  <property fmtid="{D5CDD505-2E9C-101B-9397-08002B2CF9AE}" pid="3" name="ICV">
    <vt:lpwstr>6981F03B73EC4704878DCC39D97DA608_13</vt:lpwstr>
  </property>
</Properties>
</file>